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0"/>
  </p:notesMasterIdLst>
  <p:sldIdLst>
    <p:sldId id="261" r:id="rId3"/>
    <p:sldId id="351" r:id="rId4"/>
    <p:sldId id="355" r:id="rId5"/>
    <p:sldId id="266" r:id="rId6"/>
    <p:sldId id="271" r:id="rId7"/>
    <p:sldId id="352" r:id="rId8"/>
    <p:sldId id="360" r:id="rId9"/>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7">
          <p15:clr>
            <a:srgbClr val="A4A3A4"/>
          </p15:clr>
        </p15:guide>
        <p15:guide id="2" pos="2122">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0000FF"/>
    <a:srgbClr val="FF7C80"/>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46F890A9-2807-4EBB-B81D-B2AA78EC7F39}" styleName="濃色スタイル 2 - アクセント 5/アクセント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濃色スタイル 2 - アクセント 3/アクセント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濃色スタイル 2 - アクセント 1/アクセント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6D9F66E-5EB9-4882-86FB-DCBF35E3C3E4}" styleName="中間スタイル 4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559" autoAdjust="0"/>
    <p:restoredTop sz="82554" autoAdjust="0"/>
  </p:normalViewPr>
  <p:slideViewPr>
    <p:cSldViewPr>
      <p:cViewPr varScale="1">
        <p:scale>
          <a:sx n="55" d="100"/>
          <a:sy n="55" d="100"/>
        </p:scale>
        <p:origin x="1908" y="48"/>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712" y="-90"/>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1" y="0"/>
            <a:ext cx="2918830" cy="493316"/>
          </a:xfrm>
          <a:prstGeom prst="rect">
            <a:avLst/>
          </a:prstGeom>
        </p:spPr>
        <p:txBody>
          <a:bodyPr vert="horz" lIns="90763" tIns="45382" rIns="90763" bIns="45382" rtlCol="0"/>
          <a:lstStyle>
            <a:lvl1pPr algn="l">
              <a:defRPr sz="1200"/>
            </a:lvl1pPr>
          </a:lstStyle>
          <a:p>
            <a:endParaRPr kumimoji="1" lang="ja-JP" altLang="en-US"/>
          </a:p>
        </p:txBody>
      </p:sp>
      <p:sp>
        <p:nvSpPr>
          <p:cNvPr id="3" name="日付プレースホルダ 2"/>
          <p:cNvSpPr>
            <a:spLocks noGrp="1"/>
          </p:cNvSpPr>
          <p:nvPr>
            <p:ph type="dt" idx="1"/>
          </p:nvPr>
        </p:nvSpPr>
        <p:spPr>
          <a:xfrm>
            <a:off x="3815375" y="0"/>
            <a:ext cx="2918830" cy="493316"/>
          </a:xfrm>
          <a:prstGeom prst="rect">
            <a:avLst/>
          </a:prstGeom>
        </p:spPr>
        <p:txBody>
          <a:bodyPr vert="horz" lIns="90763" tIns="45382" rIns="90763" bIns="45382" rtlCol="0"/>
          <a:lstStyle>
            <a:lvl1pPr algn="r">
              <a:defRPr sz="1200"/>
            </a:lvl1pPr>
          </a:lstStyle>
          <a:p>
            <a:fld id="{53CA4F3B-FFF0-48B8-809C-8721632566EF}" type="datetimeFigureOut">
              <a:rPr kumimoji="1" lang="ja-JP" altLang="en-US" smtClean="0"/>
              <a:pPr/>
              <a:t>2020/12/8</a:t>
            </a:fld>
            <a:endParaRPr kumimoji="1"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0763" tIns="45382" rIns="90763" bIns="45382" rtlCol="0" anchor="ctr"/>
          <a:lstStyle/>
          <a:p>
            <a:endParaRPr lang="ja-JP" altLang="en-US"/>
          </a:p>
        </p:txBody>
      </p:sp>
      <p:sp>
        <p:nvSpPr>
          <p:cNvPr id="5" name="ノート プレースホルダ 4"/>
          <p:cNvSpPr>
            <a:spLocks noGrp="1"/>
          </p:cNvSpPr>
          <p:nvPr>
            <p:ph type="body" sz="quarter" idx="3"/>
          </p:nvPr>
        </p:nvSpPr>
        <p:spPr>
          <a:xfrm>
            <a:off x="673577" y="4686499"/>
            <a:ext cx="5388610" cy="4439841"/>
          </a:xfrm>
          <a:prstGeom prst="rect">
            <a:avLst/>
          </a:prstGeom>
        </p:spPr>
        <p:txBody>
          <a:bodyPr vert="horz" lIns="90763" tIns="45382" rIns="90763" bIns="45382"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1" y="9371285"/>
            <a:ext cx="2918830" cy="493316"/>
          </a:xfrm>
          <a:prstGeom prst="rect">
            <a:avLst/>
          </a:prstGeom>
        </p:spPr>
        <p:txBody>
          <a:bodyPr vert="horz" lIns="90763" tIns="45382" rIns="90763" bIns="45382"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5375" y="9371285"/>
            <a:ext cx="2918830" cy="493316"/>
          </a:xfrm>
          <a:prstGeom prst="rect">
            <a:avLst/>
          </a:prstGeom>
        </p:spPr>
        <p:txBody>
          <a:bodyPr vert="horz" lIns="90763" tIns="45382" rIns="90763" bIns="45382" rtlCol="0" anchor="b"/>
          <a:lstStyle>
            <a:lvl1pPr algn="r">
              <a:defRPr sz="1200"/>
            </a:lvl1pPr>
          </a:lstStyle>
          <a:p>
            <a:fld id="{A17A6AE4-1FD1-4D47-B8B4-19399A60388B}" type="slidenum">
              <a:rPr kumimoji="1" lang="ja-JP" altLang="en-US" smtClean="0"/>
              <a:pPr/>
              <a:t>‹#›</a:t>
            </a:fld>
            <a:endParaRPr kumimoji="1" lang="ja-JP" altLang="en-US"/>
          </a:p>
        </p:txBody>
      </p:sp>
    </p:spTree>
    <p:extLst>
      <p:ext uri="{BB962C8B-B14F-4D97-AF65-F5344CB8AC3E}">
        <p14:creationId xmlns:p14="http://schemas.microsoft.com/office/powerpoint/2010/main" val="28948431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A17A6AE4-1FD1-4D47-B8B4-19399A60388B}" type="slidenum">
              <a:rPr kumimoji="1" lang="ja-JP" altLang="en-US" smtClean="0"/>
              <a:pPr/>
              <a:t>1</a:t>
            </a:fld>
            <a:endParaRPr kumimoji="1"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defTabSz="907633">
              <a:defRPr/>
            </a:pPr>
            <a:r>
              <a:rPr kumimoji="1" lang="en-US" altLang="ja-JP" dirty="0"/>
              <a:t>URYU developed the first electric pulse tool in the world.  The first one was battery-powered UBP series.  In 2000 we launched the first plug-in type electric pulse tool, UEP-MC series.  Compared to UEP series (2000 rpm), the rotation speed is higher to improve productivity.  Its casing is made of plastic for weight reduction.  From our long experience with pulse tools, we developed patented Auto Relief function for the pulse unit to improve fastening accuracy.  The biggest feature of UDP-MC is that you can change rotation speed between 1000 rpm and 4800 rpm in 100 rpm increment and in addition, motor current is selectable from four different levels.  This feature helps to adjust the best tightening process per application and also make one tool to cover a wider torque range and more applications.</a:t>
            </a:r>
            <a:endParaRPr kumimoji="1" lang="ja-JP" altLang="en-US" dirty="0"/>
          </a:p>
        </p:txBody>
      </p:sp>
      <p:sp>
        <p:nvSpPr>
          <p:cNvPr id="4" name="スライド番号プレースホルダ 3"/>
          <p:cNvSpPr>
            <a:spLocks noGrp="1"/>
          </p:cNvSpPr>
          <p:nvPr>
            <p:ph type="sldNum" sz="quarter" idx="10"/>
          </p:nvPr>
        </p:nvSpPr>
        <p:spPr/>
        <p:txBody>
          <a:bodyPr/>
          <a:lstStyle/>
          <a:p>
            <a:fld id="{A17A6AE4-1FD1-4D47-B8B4-19399A60388B}" type="slidenum">
              <a:rPr kumimoji="1" lang="ja-JP" altLang="en-US" smtClean="0"/>
              <a:pPr/>
              <a:t>2</a:t>
            </a:fld>
            <a:endParaRPr kumimoji="1"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5A177A2-544A-4502-B67F-C501974C2772}" type="slidenum">
              <a:rPr kumimoji="1" lang="ja-JP" altLang="en-US" smtClean="0"/>
              <a:t>3</a:t>
            </a:fld>
            <a:endParaRPr kumimoji="1" lang="ja-JP" altLang="en-US"/>
          </a:p>
        </p:txBody>
      </p:sp>
    </p:spTree>
    <p:extLst>
      <p:ext uri="{BB962C8B-B14F-4D97-AF65-F5344CB8AC3E}">
        <p14:creationId xmlns:p14="http://schemas.microsoft.com/office/powerpoint/2010/main" val="346678397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The conventional features that help to improve accuracy are employed.  Patented Auto Relief function and programmable motor speed and current (motor torque) level help to improve torque accuracy and to realize the most efficient tightening process on each application.</a:t>
            </a:r>
            <a:endParaRPr kumimoji="1" lang="ja-JP" altLang="en-US" dirty="0"/>
          </a:p>
        </p:txBody>
      </p:sp>
      <p:sp>
        <p:nvSpPr>
          <p:cNvPr id="4" name="スライド番号プレースホルダー 3"/>
          <p:cNvSpPr>
            <a:spLocks noGrp="1"/>
          </p:cNvSpPr>
          <p:nvPr>
            <p:ph type="sldNum" sz="quarter" idx="10"/>
          </p:nvPr>
        </p:nvSpPr>
        <p:spPr/>
        <p:txBody>
          <a:bodyPr/>
          <a:lstStyle/>
          <a:p>
            <a:fld id="{45A177A2-544A-4502-B67F-C501974C2772}" type="slidenum">
              <a:rPr kumimoji="1" lang="ja-JP" altLang="en-US" smtClean="0"/>
              <a:t>4</a:t>
            </a:fld>
            <a:endParaRPr kumimoji="1" lang="ja-JP" altLang="en-US"/>
          </a:p>
        </p:txBody>
      </p:sp>
    </p:spTree>
    <p:extLst>
      <p:ext uri="{BB962C8B-B14F-4D97-AF65-F5344CB8AC3E}">
        <p14:creationId xmlns:p14="http://schemas.microsoft.com/office/powerpoint/2010/main" val="19477931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The electric motor monitors free run angle from switching to reaching START torque.  This function detects double hit errors by operators.</a:t>
            </a:r>
            <a:r>
              <a:rPr kumimoji="1" lang="ja-JP" altLang="en-US" dirty="0"/>
              <a:t>  </a:t>
            </a:r>
            <a:r>
              <a:rPr kumimoji="1" lang="en-US" altLang="ja-JP" dirty="0"/>
              <a:t>Another</a:t>
            </a:r>
            <a:r>
              <a:rPr kumimoji="1" lang="ja-JP" altLang="en-US" dirty="0"/>
              <a:t> </a:t>
            </a:r>
            <a:r>
              <a:rPr kumimoji="1" lang="en-US" altLang="ja-JP" dirty="0"/>
              <a:t>new function</a:t>
            </a:r>
            <a:r>
              <a:rPr kumimoji="1" lang="ja-JP" altLang="en-US" dirty="0"/>
              <a:t> </a:t>
            </a:r>
            <a:r>
              <a:rPr kumimoji="1" lang="en-US" altLang="ja-JP" dirty="0"/>
              <a:t>is</a:t>
            </a:r>
            <a:r>
              <a:rPr kumimoji="1" lang="ja-JP" altLang="en-US" dirty="0"/>
              <a:t> </a:t>
            </a:r>
            <a:r>
              <a:rPr kumimoji="1" lang="en-US" altLang="ja-JP" dirty="0"/>
              <a:t>‘Duty</a:t>
            </a:r>
            <a:r>
              <a:rPr kumimoji="1" lang="ja-JP" altLang="en-US" dirty="0"/>
              <a:t> </a:t>
            </a:r>
            <a:r>
              <a:rPr kumimoji="1" lang="en-US" altLang="ja-JP" dirty="0"/>
              <a:t>Cycle</a:t>
            </a:r>
            <a:r>
              <a:rPr kumimoji="1" lang="ja-JP" altLang="en-US" dirty="0"/>
              <a:t> </a:t>
            </a:r>
            <a:r>
              <a:rPr kumimoji="1" lang="en-US" altLang="ja-JP" dirty="0"/>
              <a:t>Setting’.</a:t>
            </a:r>
            <a:r>
              <a:rPr kumimoji="1" lang="ja-JP" altLang="en-US" dirty="0"/>
              <a:t>  </a:t>
            </a:r>
            <a:r>
              <a:rPr kumimoji="1" lang="en-US" altLang="ja-JP" dirty="0"/>
              <a:t>This</a:t>
            </a:r>
            <a:r>
              <a:rPr kumimoji="1" lang="ja-JP" altLang="en-US" dirty="0"/>
              <a:t> </a:t>
            </a:r>
            <a:r>
              <a:rPr kumimoji="1" lang="en-US" altLang="ja-JP" dirty="0"/>
              <a:t>function</a:t>
            </a:r>
            <a:r>
              <a:rPr kumimoji="1" lang="ja-JP" altLang="en-US" dirty="0"/>
              <a:t> </a:t>
            </a:r>
            <a:r>
              <a:rPr kumimoji="1" lang="en-US" altLang="ja-JP" dirty="0"/>
              <a:t>helps</a:t>
            </a:r>
            <a:r>
              <a:rPr kumimoji="1" lang="ja-JP" altLang="en-US" dirty="0"/>
              <a:t> </a:t>
            </a:r>
            <a:r>
              <a:rPr kumimoji="1" lang="en-US" altLang="ja-JP" dirty="0"/>
              <a:t>to</a:t>
            </a:r>
            <a:r>
              <a:rPr kumimoji="1" lang="ja-JP" altLang="en-US" dirty="0"/>
              <a:t> </a:t>
            </a:r>
            <a:r>
              <a:rPr kumimoji="1" lang="en-US" altLang="ja-JP" dirty="0"/>
              <a:t>widen</a:t>
            </a:r>
            <a:r>
              <a:rPr kumimoji="1" lang="ja-JP" altLang="en-US" dirty="0"/>
              <a:t> </a:t>
            </a:r>
            <a:r>
              <a:rPr kumimoji="1" lang="en-US" altLang="ja-JP" dirty="0"/>
              <a:t>torque</a:t>
            </a:r>
            <a:r>
              <a:rPr kumimoji="1" lang="ja-JP" altLang="en-US" dirty="0"/>
              <a:t> </a:t>
            </a:r>
            <a:r>
              <a:rPr kumimoji="1" lang="en-US" altLang="ja-JP" dirty="0"/>
              <a:t>range</a:t>
            </a:r>
            <a:r>
              <a:rPr kumimoji="1" lang="ja-JP" altLang="en-US" dirty="0"/>
              <a:t> </a:t>
            </a:r>
            <a:r>
              <a:rPr kumimoji="1" lang="en-US" altLang="ja-JP" dirty="0"/>
              <a:t>of</a:t>
            </a:r>
            <a:r>
              <a:rPr kumimoji="1" lang="ja-JP" altLang="en-US" dirty="0"/>
              <a:t> </a:t>
            </a:r>
            <a:r>
              <a:rPr kumimoji="1" lang="en-US" altLang="ja-JP" dirty="0"/>
              <a:t>one</a:t>
            </a:r>
            <a:r>
              <a:rPr kumimoji="1" lang="ja-JP" altLang="en-US" dirty="0"/>
              <a:t> </a:t>
            </a:r>
            <a:r>
              <a:rPr kumimoji="1" lang="en-US" altLang="ja-JP" dirty="0"/>
              <a:t>UDP-MC model.</a:t>
            </a:r>
            <a:r>
              <a:rPr kumimoji="1" lang="ja-JP" altLang="en-US" dirty="0"/>
              <a:t>  </a:t>
            </a:r>
            <a:r>
              <a:rPr kumimoji="1" lang="en-US" altLang="ja-JP" dirty="0"/>
              <a:t>The most popular model at one engine production is ‘UDP-A700MC’.  This model covers from 10Nm up to 50Nm with Duty Cycle Setting function.  Approx. 80% of UDP-MC tools at an engine production line is UDP-A700MC and the balance is shared by ‘UDP-A600LMC’ for lower torque range and ‘UDP-A100MC’ for higher torque range that UDP-A700MC cannot cover.</a:t>
            </a:r>
          </a:p>
          <a:p>
            <a:endParaRPr kumimoji="1" lang="en-US" altLang="ja-JP" dirty="0"/>
          </a:p>
          <a:p>
            <a:r>
              <a:rPr kumimoji="1" lang="en-US" altLang="ja-JP" dirty="0"/>
              <a:t>Wide-torque-range-model, UDP-A700MC, also improves durability.  Durability of the conventional UDP-A60MC (</a:t>
            </a:r>
            <a:r>
              <a:rPr kumimoji="1" lang="ja-JP" altLang="en-US" dirty="0"/>
              <a:t>～</a:t>
            </a:r>
            <a:r>
              <a:rPr kumimoji="1" lang="en-US" altLang="ja-JP" dirty="0"/>
              <a:t>25Nm) used at its nearly maximum torque is not very good.</a:t>
            </a:r>
          </a:p>
        </p:txBody>
      </p:sp>
      <p:sp>
        <p:nvSpPr>
          <p:cNvPr id="4" name="スライド番号プレースホルダー 3"/>
          <p:cNvSpPr>
            <a:spLocks noGrp="1"/>
          </p:cNvSpPr>
          <p:nvPr>
            <p:ph type="sldNum" sz="quarter" idx="10"/>
          </p:nvPr>
        </p:nvSpPr>
        <p:spPr/>
        <p:txBody>
          <a:bodyPr/>
          <a:lstStyle/>
          <a:p>
            <a:fld id="{A17A6AE4-1FD1-4D47-B8B4-19399A60388B}" type="slidenum">
              <a:rPr kumimoji="1" lang="ja-JP" altLang="en-US" smtClean="0"/>
              <a:pPr/>
              <a:t>5</a:t>
            </a:fld>
            <a:endParaRPr kumimoji="1" lang="ja-JP" altLang="en-US"/>
          </a:p>
        </p:txBody>
      </p:sp>
    </p:spTree>
    <p:extLst>
      <p:ext uri="{BB962C8B-B14F-4D97-AF65-F5344CB8AC3E}">
        <p14:creationId xmlns:p14="http://schemas.microsoft.com/office/powerpoint/2010/main" val="22790791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6B269AA9-5532-4DF3-888C-F92321571F04}" type="slidenum">
              <a:rPr lang="en-US" altLang="ja-JP">
                <a:solidFill>
                  <a:prstClr val="black"/>
                </a:solidFill>
              </a:rPr>
              <a:pPr/>
              <a:t>6</a:t>
            </a:fld>
            <a:endParaRPr lang="en-US" altLang="ja-JP">
              <a:solidFill>
                <a:prstClr val="black"/>
              </a:solidFill>
            </a:endParaRPr>
          </a:p>
        </p:txBody>
      </p:sp>
      <p:sp>
        <p:nvSpPr>
          <p:cNvPr id="128002" name="Rectangle 2"/>
          <p:cNvSpPr>
            <a:spLocks noGrp="1" noRot="1" noChangeAspect="1" noChangeArrowheads="1" noTextEdit="1"/>
          </p:cNvSpPr>
          <p:nvPr>
            <p:ph type="sldImg"/>
          </p:nvPr>
        </p:nvSpPr>
        <p:spPr bwMode="auto">
          <a:xfrm>
            <a:off x="904875" y="741363"/>
            <a:ext cx="4929188" cy="3697287"/>
          </a:xfrm>
          <a:prstGeom prst="rect">
            <a:avLst/>
          </a:prstGeom>
          <a:solidFill>
            <a:srgbClr val="FFFFFF"/>
          </a:solidFill>
          <a:ln>
            <a:solidFill>
              <a:srgbClr val="000000"/>
            </a:solidFill>
            <a:miter lim="800000"/>
            <a:headEnd/>
            <a:tailEnd/>
          </a:ln>
        </p:spPr>
      </p:sp>
      <p:sp>
        <p:nvSpPr>
          <p:cNvPr id="128003" name="Rectangle 3"/>
          <p:cNvSpPr>
            <a:spLocks noGrp="1" noChangeArrowheads="1"/>
          </p:cNvSpPr>
          <p:nvPr>
            <p:ph type="body" idx="1"/>
          </p:nvPr>
        </p:nvSpPr>
        <p:spPr bwMode="auto">
          <a:xfrm>
            <a:off x="898526" y="4686300"/>
            <a:ext cx="4938713" cy="4438650"/>
          </a:xfrm>
          <a:prstGeom prst="rect">
            <a:avLst/>
          </a:prstGeom>
          <a:solidFill>
            <a:srgbClr val="FFFFFF"/>
          </a:solidFill>
          <a:ln>
            <a:solidFill>
              <a:srgbClr val="000000"/>
            </a:solidFill>
            <a:miter lim="800000"/>
            <a:headEnd/>
            <a:tailEnd/>
          </a:ln>
        </p:spPr>
        <p:txBody>
          <a:bodyPr/>
          <a:lstStyle/>
          <a:p>
            <a:r>
              <a:rPr lang="en-US" altLang="ja-JP" dirty="0"/>
              <a:t>The list shows the improved points from our old type UDP-MC tools.</a:t>
            </a:r>
            <a:endParaRPr lang="ja-JP" altLang="ja-JP"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pPr defTabSz="907633">
              <a:defRPr/>
            </a:pPr>
            <a:r>
              <a:rPr kumimoji="1" lang="en-US" altLang="ja-JP" dirty="0"/>
              <a:t>In case of URYU, the models are less and the controller is one type.  But in case of Yokota, they need more e-M models and pneumatic transducerised model whose controller is different from e-M series.  Therefore, user will have to keep more models and controllers for back up.  But in case of URYU, user keep less items for back up, which will help them to save running cost.</a:t>
            </a:r>
            <a:endParaRPr kumimoji="1" lang="ja-JP" altLang="en-US" dirty="0"/>
          </a:p>
        </p:txBody>
      </p:sp>
      <p:sp>
        <p:nvSpPr>
          <p:cNvPr id="4" name="スライド番号プレースホルダ 3"/>
          <p:cNvSpPr>
            <a:spLocks noGrp="1"/>
          </p:cNvSpPr>
          <p:nvPr>
            <p:ph type="sldNum" sz="quarter" idx="10"/>
          </p:nvPr>
        </p:nvSpPr>
        <p:spPr/>
        <p:txBody>
          <a:bodyPr/>
          <a:lstStyle/>
          <a:p>
            <a:fld id="{A17A6AE4-1FD1-4D47-B8B4-19399A60388B}" type="slidenum">
              <a:rPr kumimoji="1" lang="ja-JP" altLang="en-US" smtClean="0"/>
              <a:pPr/>
              <a:t>7</a:t>
            </a:fld>
            <a:endParaRPr kumimoji="1" lang="ja-JP" altLang="en-US" dirty="0"/>
          </a:p>
        </p:txBody>
      </p:sp>
    </p:spTree>
    <p:extLst>
      <p:ext uri="{BB962C8B-B14F-4D97-AF65-F5344CB8AC3E}">
        <p14:creationId xmlns:p14="http://schemas.microsoft.com/office/powerpoint/2010/main" val="9747336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4DA621B8-058E-482C-AD56-309DA4DE4226}" type="datetimeFigureOut">
              <a:rPr kumimoji="1" lang="ja-JP" altLang="en-US" smtClean="0"/>
              <a:pPr/>
              <a:t>2020/12/8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18CB635-EECD-4BDF-B200-798F10386564}"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4DA621B8-058E-482C-AD56-309DA4DE4226}" type="datetimeFigureOut">
              <a:rPr kumimoji="1" lang="ja-JP" altLang="en-US" smtClean="0"/>
              <a:pPr/>
              <a:t>2020/12/8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18CB635-EECD-4BDF-B200-798F10386564}"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4DA621B8-058E-482C-AD56-309DA4DE4226}" type="datetimeFigureOut">
              <a:rPr kumimoji="1" lang="ja-JP" altLang="en-US" smtClean="0"/>
              <a:pPr/>
              <a:t>2020/12/8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18CB635-EECD-4BDF-B200-798F10386564}"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29242B02-AB24-4D67-8848-5ADA362E213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33753141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9CCB3FAD-FA52-4283-941A-4EA56346E7DD}"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9173681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DF2A9702-74CE-4747-B1F7-342A94C34B34}"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3891718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54AF1096-54A5-40F7-A9FE-8719316EED9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1431320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p:cNvSpPr>
            <a:spLocks noGrp="1"/>
          </p:cNvSpPr>
          <p:nvPr>
            <p:ph type="dt" sz="half" idx="10"/>
          </p:nvPr>
        </p:nvSpPr>
        <p:spPr/>
        <p:txBody>
          <a:bodyPr/>
          <a:lstStyle>
            <a:lvl1pPr>
              <a:defRPr/>
            </a:lvl1pPr>
          </a:lstStyle>
          <a:p>
            <a:endParaRPr lang="en-US" altLang="ja-JP">
              <a:solidFill>
                <a:srgbClr val="000000"/>
              </a:solidFill>
            </a:endParaRPr>
          </a:p>
        </p:txBody>
      </p:sp>
      <p:sp>
        <p:nvSpPr>
          <p:cNvPr id="8" name="フッター プレースホルダー 7"/>
          <p:cNvSpPr>
            <a:spLocks noGrp="1"/>
          </p:cNvSpPr>
          <p:nvPr>
            <p:ph type="ftr" sz="quarter" idx="11"/>
          </p:nvPr>
        </p:nvSpPr>
        <p:spPr/>
        <p:txBody>
          <a:bodyPr/>
          <a:lstStyle>
            <a:lvl1pPr>
              <a:defRPr/>
            </a:lvl1pPr>
          </a:lstStyle>
          <a:p>
            <a:endParaRPr lang="en-US" altLang="ja-JP">
              <a:solidFill>
                <a:srgbClr val="000000"/>
              </a:solidFill>
            </a:endParaRPr>
          </a:p>
        </p:txBody>
      </p:sp>
      <p:sp>
        <p:nvSpPr>
          <p:cNvPr id="9" name="スライド番号プレースホルダー 8"/>
          <p:cNvSpPr>
            <a:spLocks noGrp="1"/>
          </p:cNvSpPr>
          <p:nvPr>
            <p:ph type="sldNum" sz="quarter" idx="12"/>
          </p:nvPr>
        </p:nvSpPr>
        <p:spPr/>
        <p:txBody>
          <a:bodyPr/>
          <a:lstStyle>
            <a:lvl1pPr>
              <a:defRPr/>
            </a:lvl1pPr>
          </a:lstStyle>
          <a:p>
            <a:fld id="{5AA1F98C-A663-44A5-A9EA-3A04912E9312}"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25974286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日付プレースホルダー 2"/>
          <p:cNvSpPr>
            <a:spLocks noGrp="1"/>
          </p:cNvSpPr>
          <p:nvPr>
            <p:ph type="dt" sz="half" idx="10"/>
          </p:nvPr>
        </p:nvSpPr>
        <p:spPr/>
        <p:txBody>
          <a:bodyPr/>
          <a:lstStyle>
            <a:lvl1pPr>
              <a:defRPr/>
            </a:lvl1pPr>
          </a:lstStyle>
          <a:p>
            <a:endParaRPr lang="en-US" altLang="ja-JP">
              <a:solidFill>
                <a:srgbClr val="000000"/>
              </a:solidFill>
            </a:endParaRPr>
          </a:p>
        </p:txBody>
      </p:sp>
      <p:sp>
        <p:nvSpPr>
          <p:cNvPr id="4" name="フッター プレースホルダー 3"/>
          <p:cNvSpPr>
            <a:spLocks noGrp="1"/>
          </p:cNvSpPr>
          <p:nvPr>
            <p:ph type="ftr" sz="quarter" idx="11"/>
          </p:nvPr>
        </p:nvSpPr>
        <p:spPr/>
        <p:txBody>
          <a:bodyPr/>
          <a:lstStyle>
            <a:lvl1pPr>
              <a:defRPr/>
            </a:lvl1pPr>
          </a:lstStyle>
          <a:p>
            <a:endParaRPr lang="en-US" altLang="ja-JP">
              <a:solidFill>
                <a:srgbClr val="000000"/>
              </a:solidFill>
            </a:endParaRPr>
          </a:p>
        </p:txBody>
      </p:sp>
      <p:sp>
        <p:nvSpPr>
          <p:cNvPr id="5" name="スライド番号プレースホルダー 4"/>
          <p:cNvSpPr>
            <a:spLocks noGrp="1"/>
          </p:cNvSpPr>
          <p:nvPr>
            <p:ph type="sldNum" sz="quarter" idx="12"/>
          </p:nvPr>
        </p:nvSpPr>
        <p:spPr/>
        <p:txBody>
          <a:bodyPr/>
          <a:lstStyle>
            <a:lvl1pPr>
              <a:defRPr/>
            </a:lvl1pPr>
          </a:lstStyle>
          <a:p>
            <a:fld id="{1776EC45-2F85-46DC-B8E8-79ADB31173C3}"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7111358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lvl1pPr>
              <a:defRPr/>
            </a:lvl1pPr>
          </a:lstStyle>
          <a:p>
            <a:endParaRPr lang="en-US" altLang="ja-JP">
              <a:solidFill>
                <a:srgbClr val="000000"/>
              </a:solidFill>
            </a:endParaRPr>
          </a:p>
        </p:txBody>
      </p:sp>
      <p:sp>
        <p:nvSpPr>
          <p:cNvPr id="3" name="フッター プレースホルダー 2"/>
          <p:cNvSpPr>
            <a:spLocks noGrp="1"/>
          </p:cNvSpPr>
          <p:nvPr>
            <p:ph type="ftr" sz="quarter" idx="11"/>
          </p:nvPr>
        </p:nvSpPr>
        <p:spPr/>
        <p:txBody>
          <a:bodyPr/>
          <a:lstStyle>
            <a:lvl1pPr>
              <a:defRPr/>
            </a:lvl1pPr>
          </a:lstStyle>
          <a:p>
            <a:endParaRPr lang="en-US" altLang="ja-JP">
              <a:solidFill>
                <a:srgbClr val="000000"/>
              </a:solidFill>
            </a:endParaRPr>
          </a:p>
        </p:txBody>
      </p:sp>
      <p:sp>
        <p:nvSpPr>
          <p:cNvPr id="4" name="スライド番号プレースホルダー 3"/>
          <p:cNvSpPr>
            <a:spLocks noGrp="1"/>
          </p:cNvSpPr>
          <p:nvPr>
            <p:ph type="sldNum" sz="quarter" idx="12"/>
          </p:nvPr>
        </p:nvSpPr>
        <p:spPr/>
        <p:txBody>
          <a:bodyPr/>
          <a:lstStyle>
            <a:lvl1pPr>
              <a:defRPr/>
            </a:lvl1pPr>
          </a:lstStyle>
          <a:p>
            <a:fld id="{7DB47B4D-A476-454A-B2D3-E867445DA59F}"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6886141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1A1F3254-CE2B-4F86-8213-DAAFCAF0149E}"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91550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4DA621B8-058E-482C-AD56-309DA4DE4226}" type="datetimeFigureOut">
              <a:rPr kumimoji="1" lang="ja-JP" altLang="en-US" smtClean="0"/>
              <a:pPr/>
              <a:t>2020/12/8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18CB635-EECD-4BDF-B200-798F10386564}" type="slidenum">
              <a:rPr kumimoji="1" lang="ja-JP" altLang="en-US" smtClean="0"/>
              <a:pPr/>
              <a:t>‹#›</a:t>
            </a:fld>
            <a:endParaRPr kumimoji="1"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日付プレースホルダー 4"/>
          <p:cNvSpPr>
            <a:spLocks noGrp="1"/>
          </p:cNvSpPr>
          <p:nvPr>
            <p:ph type="dt" sz="half" idx="10"/>
          </p:nvPr>
        </p:nvSpPr>
        <p:spPr/>
        <p:txBody>
          <a:bodyPr/>
          <a:lstStyle>
            <a:lvl1pPr>
              <a:defRPr/>
            </a:lvl1pPr>
          </a:lstStyle>
          <a:p>
            <a:endParaRPr lang="en-US" altLang="ja-JP">
              <a:solidFill>
                <a:srgbClr val="000000"/>
              </a:solidFill>
            </a:endParaRPr>
          </a:p>
        </p:txBody>
      </p:sp>
      <p:sp>
        <p:nvSpPr>
          <p:cNvPr id="6" name="フッター プレースホルダー 5"/>
          <p:cNvSpPr>
            <a:spLocks noGrp="1"/>
          </p:cNvSpPr>
          <p:nvPr>
            <p:ph type="ftr" sz="quarter" idx="11"/>
          </p:nvPr>
        </p:nvSpPr>
        <p:spPr/>
        <p:txBody>
          <a:bodyPr/>
          <a:lstStyle>
            <a:lvl1pPr>
              <a:defRPr/>
            </a:lvl1pPr>
          </a:lstStyle>
          <a:p>
            <a:endParaRPr lang="en-US" altLang="ja-JP">
              <a:solidFill>
                <a:srgbClr val="000000"/>
              </a:solidFill>
            </a:endParaRPr>
          </a:p>
        </p:txBody>
      </p:sp>
      <p:sp>
        <p:nvSpPr>
          <p:cNvPr id="7" name="スライド番号プレースホルダー 6"/>
          <p:cNvSpPr>
            <a:spLocks noGrp="1"/>
          </p:cNvSpPr>
          <p:nvPr>
            <p:ph type="sldNum" sz="quarter" idx="12"/>
          </p:nvPr>
        </p:nvSpPr>
        <p:spPr/>
        <p:txBody>
          <a:bodyPr/>
          <a:lstStyle>
            <a:lvl1pPr>
              <a:defRPr/>
            </a:lvl1pPr>
          </a:lstStyle>
          <a:p>
            <a:fld id="{80C578D6-782A-430D-98F3-4AD94454BF68}"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119014441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22AF9881-F08D-4593-98B5-FE8AF28AAE0B}"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415487814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日付プレースホルダー 3"/>
          <p:cNvSpPr>
            <a:spLocks noGrp="1"/>
          </p:cNvSpPr>
          <p:nvPr>
            <p:ph type="dt" sz="half" idx="10"/>
          </p:nvPr>
        </p:nvSpPr>
        <p:spPr/>
        <p:txBody>
          <a:bodyPr/>
          <a:lstStyle>
            <a:lvl1pPr>
              <a:defRPr/>
            </a:lvl1pPr>
          </a:lstStyle>
          <a:p>
            <a:endParaRPr lang="en-US" altLang="ja-JP">
              <a:solidFill>
                <a:srgbClr val="000000"/>
              </a:solidFill>
            </a:endParaRPr>
          </a:p>
        </p:txBody>
      </p:sp>
      <p:sp>
        <p:nvSpPr>
          <p:cNvPr id="5" name="フッター プレースホルダー 4"/>
          <p:cNvSpPr>
            <a:spLocks noGrp="1"/>
          </p:cNvSpPr>
          <p:nvPr>
            <p:ph type="ftr" sz="quarter" idx="11"/>
          </p:nvPr>
        </p:nvSpPr>
        <p:spPr/>
        <p:txBody>
          <a:bodyPr/>
          <a:lstStyle>
            <a:lvl1pPr>
              <a:defRPr/>
            </a:lvl1pPr>
          </a:lstStyle>
          <a:p>
            <a:endParaRPr lang="en-US" altLang="ja-JP">
              <a:solidFill>
                <a:srgbClr val="000000"/>
              </a:solidFill>
            </a:endParaRPr>
          </a:p>
        </p:txBody>
      </p:sp>
      <p:sp>
        <p:nvSpPr>
          <p:cNvPr id="6" name="スライド番号プレースホルダー 5"/>
          <p:cNvSpPr>
            <a:spLocks noGrp="1"/>
          </p:cNvSpPr>
          <p:nvPr>
            <p:ph type="sldNum" sz="quarter" idx="12"/>
          </p:nvPr>
        </p:nvSpPr>
        <p:spPr/>
        <p:txBody>
          <a:bodyPr/>
          <a:lstStyle>
            <a:lvl1pPr>
              <a:defRPr/>
            </a:lvl1pPr>
          </a:lstStyle>
          <a:p>
            <a:fld id="{F0F330F7-7FF9-4FD7-973D-12A64B06A9E0}" type="slidenum">
              <a:rPr lang="en-US" altLang="ja-JP">
                <a:solidFill>
                  <a:srgbClr val="000000"/>
                </a:solidFill>
              </a:rPr>
              <a:pPr/>
              <a:t>‹#›</a:t>
            </a:fld>
            <a:endParaRPr lang="en-US" altLang="ja-JP">
              <a:solidFill>
                <a:srgbClr val="000000"/>
              </a:solidFill>
            </a:endParaRPr>
          </a:p>
        </p:txBody>
      </p:sp>
    </p:spTree>
    <p:extLst>
      <p:ext uri="{BB962C8B-B14F-4D97-AF65-F5344CB8AC3E}">
        <p14:creationId xmlns:p14="http://schemas.microsoft.com/office/powerpoint/2010/main" val="879237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4DA621B8-058E-482C-AD56-309DA4DE4226}" type="datetimeFigureOut">
              <a:rPr kumimoji="1" lang="ja-JP" altLang="en-US" smtClean="0"/>
              <a:pPr/>
              <a:t>2020/12/8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18CB635-EECD-4BDF-B200-798F10386564}"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4DA621B8-058E-482C-AD56-309DA4DE4226}" type="datetimeFigureOut">
              <a:rPr kumimoji="1" lang="ja-JP" altLang="en-US" smtClean="0"/>
              <a:pPr/>
              <a:t>2020/12/8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18CB635-EECD-4BDF-B200-798F10386564}"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4DA621B8-058E-482C-AD56-309DA4DE4226}" type="datetimeFigureOut">
              <a:rPr kumimoji="1" lang="ja-JP" altLang="en-US" smtClean="0"/>
              <a:pPr/>
              <a:t>2020/12/8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18CB635-EECD-4BDF-B200-798F10386564}"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4DA621B8-058E-482C-AD56-309DA4DE4226}" type="datetimeFigureOut">
              <a:rPr kumimoji="1" lang="ja-JP" altLang="en-US" smtClean="0"/>
              <a:pPr/>
              <a:t>2020/12/8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18CB635-EECD-4BDF-B200-798F10386564}"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4DA621B8-058E-482C-AD56-309DA4DE4226}" type="datetimeFigureOut">
              <a:rPr kumimoji="1" lang="ja-JP" altLang="en-US" smtClean="0"/>
              <a:pPr/>
              <a:t>2020/12/8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18CB635-EECD-4BDF-B200-798F10386564}"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4DA621B8-058E-482C-AD56-309DA4DE4226}" type="datetimeFigureOut">
              <a:rPr kumimoji="1" lang="ja-JP" altLang="en-US" smtClean="0"/>
              <a:pPr/>
              <a:t>2020/12/8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18CB635-EECD-4BDF-B200-798F10386564}"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4DA621B8-058E-482C-AD56-309DA4DE4226}" type="datetimeFigureOut">
              <a:rPr kumimoji="1" lang="ja-JP" altLang="en-US" smtClean="0"/>
              <a:pPr/>
              <a:t>2020/12/8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18CB635-EECD-4BDF-B200-798F10386564}"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A621B8-058E-482C-AD56-309DA4DE4226}" type="datetimeFigureOut">
              <a:rPr kumimoji="1" lang="ja-JP" altLang="en-US" smtClean="0"/>
              <a:pPr/>
              <a:t>2020/12/8</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8CB635-EECD-4BDF-B200-798F10386564}"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eaLnBrk="1" hangingPunct="1">
              <a:lnSpc>
                <a:spcPct val="100000"/>
              </a:lnSpc>
              <a:spcBef>
                <a:spcPct val="0"/>
              </a:spcBef>
              <a:defRPr kumimoji="1" sz="1400">
                <a:latin typeface="+mn-lt"/>
              </a:defRPr>
            </a:lvl1pPr>
          </a:lstStyle>
          <a:p>
            <a:pPr fontAlgn="base">
              <a:spcAft>
                <a:spcPct val="0"/>
              </a:spcAft>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lnSpc>
                <a:spcPct val="100000"/>
              </a:lnSpc>
              <a:spcBef>
                <a:spcPct val="0"/>
              </a:spcBef>
              <a:defRPr kumimoji="1" sz="1400">
                <a:latin typeface="+mn-lt"/>
              </a:defRPr>
            </a:lvl1pPr>
          </a:lstStyle>
          <a:p>
            <a:pPr algn="ctr" fontAlgn="base">
              <a:spcAft>
                <a:spcPct val="0"/>
              </a:spcAft>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lnSpc>
                <a:spcPct val="100000"/>
              </a:lnSpc>
              <a:spcBef>
                <a:spcPct val="0"/>
              </a:spcBef>
              <a:defRPr kumimoji="1" sz="1400">
                <a:latin typeface="+mn-lt"/>
              </a:defRPr>
            </a:lvl1pPr>
          </a:lstStyle>
          <a:p>
            <a:pPr fontAlgn="base">
              <a:spcAft>
                <a:spcPct val="0"/>
              </a:spcAft>
            </a:pPr>
            <a:fld id="{EF5D616B-473E-4932-B0AB-33F648C6649F}" type="slidenum">
              <a:rPr lang="en-US" altLang="ja-JP">
                <a:solidFill>
                  <a:srgbClr val="000000"/>
                </a:solidFill>
              </a:rPr>
              <a:pPr fontAlgn="base">
                <a:spcAft>
                  <a:spcPct val="0"/>
                </a:spcAft>
              </a:pPr>
              <a:t>‹#›</a:t>
            </a:fld>
            <a:endParaRPr lang="en-US" altLang="ja-JP">
              <a:solidFill>
                <a:srgbClr val="000000"/>
              </a:solidFill>
            </a:endParaRPr>
          </a:p>
        </p:txBody>
      </p:sp>
    </p:spTree>
    <p:extLst>
      <p:ext uri="{BB962C8B-B14F-4D97-AF65-F5344CB8AC3E}">
        <p14:creationId xmlns:p14="http://schemas.microsoft.com/office/powerpoint/2010/main" val="2551168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fontAlgn="base">
        <a:spcBef>
          <a:spcPct val="0"/>
        </a:spcBef>
        <a:spcAft>
          <a:spcPct val="0"/>
        </a:spcAft>
        <a:defRPr kumimoji="1" sz="4400">
          <a:solidFill>
            <a:schemeClr val="tx2"/>
          </a:solidFill>
          <a:latin typeface="+mj-lt"/>
          <a:ea typeface="+mj-ea"/>
          <a:cs typeface="+mj-cs"/>
        </a:defRPr>
      </a:lvl1pPr>
      <a:lvl2pPr algn="ctr" rtl="0" fontAlgn="base">
        <a:spcBef>
          <a:spcPct val="0"/>
        </a:spcBef>
        <a:spcAft>
          <a:spcPct val="0"/>
        </a:spcAft>
        <a:defRPr kumimoji="1" sz="4400">
          <a:solidFill>
            <a:schemeClr val="tx2"/>
          </a:solidFill>
          <a:latin typeface="Times New Roman" pitchFamily="18" charset="0"/>
          <a:ea typeface="ＭＳ Ｐゴシック" pitchFamily="50" charset="-128"/>
        </a:defRPr>
      </a:lvl2pPr>
      <a:lvl3pPr algn="ctr" rtl="0" fontAlgn="base">
        <a:spcBef>
          <a:spcPct val="0"/>
        </a:spcBef>
        <a:spcAft>
          <a:spcPct val="0"/>
        </a:spcAft>
        <a:defRPr kumimoji="1" sz="4400">
          <a:solidFill>
            <a:schemeClr val="tx2"/>
          </a:solidFill>
          <a:latin typeface="Times New Roman" pitchFamily="18" charset="0"/>
          <a:ea typeface="ＭＳ Ｐゴシック" pitchFamily="50" charset="-128"/>
        </a:defRPr>
      </a:lvl3pPr>
      <a:lvl4pPr algn="ctr" rtl="0" fontAlgn="base">
        <a:spcBef>
          <a:spcPct val="0"/>
        </a:spcBef>
        <a:spcAft>
          <a:spcPct val="0"/>
        </a:spcAft>
        <a:defRPr kumimoji="1" sz="4400">
          <a:solidFill>
            <a:schemeClr val="tx2"/>
          </a:solidFill>
          <a:latin typeface="Times New Roman" pitchFamily="18" charset="0"/>
          <a:ea typeface="ＭＳ Ｐゴシック" pitchFamily="50" charset="-128"/>
        </a:defRPr>
      </a:lvl4pPr>
      <a:lvl5pPr algn="ctr" rtl="0" fontAlgn="base">
        <a:spcBef>
          <a:spcPct val="0"/>
        </a:spcBef>
        <a:spcAft>
          <a:spcPct val="0"/>
        </a:spcAft>
        <a:defRPr kumimoji="1" sz="4400">
          <a:solidFill>
            <a:schemeClr val="tx2"/>
          </a:solidFill>
          <a:latin typeface="Times New Roman" pitchFamily="18" charset="0"/>
          <a:ea typeface="ＭＳ Ｐゴシック" pitchFamily="50" charset="-128"/>
        </a:defRPr>
      </a:lvl5pPr>
      <a:lvl6pPr marL="457200" algn="ctr" rtl="0" fontAlgn="base">
        <a:spcBef>
          <a:spcPct val="0"/>
        </a:spcBef>
        <a:spcAft>
          <a:spcPct val="0"/>
        </a:spcAft>
        <a:defRPr kumimoji="1" sz="4400">
          <a:solidFill>
            <a:schemeClr val="tx2"/>
          </a:solidFill>
          <a:latin typeface="Times New Roman" pitchFamily="18" charset="0"/>
          <a:ea typeface="ＭＳ Ｐゴシック" pitchFamily="50" charset="-128"/>
        </a:defRPr>
      </a:lvl6pPr>
      <a:lvl7pPr marL="914400" algn="ctr" rtl="0" fontAlgn="base">
        <a:spcBef>
          <a:spcPct val="0"/>
        </a:spcBef>
        <a:spcAft>
          <a:spcPct val="0"/>
        </a:spcAft>
        <a:defRPr kumimoji="1" sz="4400">
          <a:solidFill>
            <a:schemeClr val="tx2"/>
          </a:solidFill>
          <a:latin typeface="Times New Roman" pitchFamily="18" charset="0"/>
          <a:ea typeface="ＭＳ Ｐゴシック" pitchFamily="50" charset="-128"/>
        </a:defRPr>
      </a:lvl7pPr>
      <a:lvl8pPr marL="1371600" algn="ctr" rtl="0" fontAlgn="base">
        <a:spcBef>
          <a:spcPct val="0"/>
        </a:spcBef>
        <a:spcAft>
          <a:spcPct val="0"/>
        </a:spcAft>
        <a:defRPr kumimoji="1" sz="4400">
          <a:solidFill>
            <a:schemeClr val="tx2"/>
          </a:solidFill>
          <a:latin typeface="Times New Roman" pitchFamily="18" charset="0"/>
          <a:ea typeface="ＭＳ Ｐゴシック" pitchFamily="50" charset="-128"/>
        </a:defRPr>
      </a:lvl8pPr>
      <a:lvl9pPr marL="1828800" algn="ctr" rtl="0" fontAlgn="base">
        <a:spcBef>
          <a:spcPct val="0"/>
        </a:spcBef>
        <a:spcAft>
          <a:spcPct val="0"/>
        </a:spcAft>
        <a:defRPr kumimoji="1" sz="4400">
          <a:solidFill>
            <a:schemeClr val="tx2"/>
          </a:solidFill>
          <a:latin typeface="Times New Roman" pitchFamily="18"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image" Target="../media/image3.png"/><Relationship Id="rId7" Type="http://schemas.openxmlformats.org/officeDocument/2006/relationships/oleObject" Target="../embeddings/oleObject1.bin"/><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13.xml"/><Relationship Id="rId5" Type="http://schemas.openxmlformats.org/officeDocument/2006/relationships/image" Target="../media/image13.png"/><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5.xml"/><Relationship Id="rId1" Type="http://schemas.openxmlformats.org/officeDocument/2006/relationships/slideLayout" Target="../slideLayouts/slideLayout13.xml"/><Relationship Id="rId5" Type="http://schemas.openxmlformats.org/officeDocument/2006/relationships/image" Target="../media/image16.png"/><Relationship Id="rId4" Type="http://schemas.openxmlformats.org/officeDocument/2006/relationships/image" Target="../media/image15.png"/></Relationships>
</file>

<file path=ppt/slides/_rels/slide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8.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491876" y="558177"/>
            <a:ext cx="8515473" cy="492443"/>
          </a:xfrm>
          <a:prstGeom prst="rect">
            <a:avLst/>
          </a:prstGeom>
        </p:spPr>
        <p:txBody>
          <a:bodyPr wrap="none">
            <a:spAutoFit/>
          </a:bodyPr>
          <a:lstStyle/>
          <a:p>
            <a:r>
              <a:rPr lang="en-US" altLang="ja-JP" sz="2600" b="1" i="1" dirty="0">
                <a:effectLst>
                  <a:outerShdw blurRad="38100" dist="38100" dir="2700000" algn="tl">
                    <a:srgbClr val="000000">
                      <a:alpha val="43137"/>
                    </a:srgbClr>
                  </a:outerShdw>
                </a:effectLst>
                <a:latin typeface="Arial Black" panose="020B0A04020102020204" pitchFamily="34" charset="0"/>
                <a:ea typeface="Meiryo UI" panose="020B0604030504040204" pitchFamily="50" charset="-128"/>
                <a:cs typeface="Meiryo UI" panose="020B0604030504040204" pitchFamily="50" charset="-128"/>
              </a:rPr>
              <a:t>Messrs. </a:t>
            </a:r>
            <a:r>
              <a:rPr lang="it-IT" altLang="ja-JP" sz="2600" b="1" i="1" dirty="0">
                <a:effectLst>
                  <a:outerShdw blurRad="38100" dist="38100" dir="2700000" algn="tl">
                    <a:srgbClr val="000000">
                      <a:alpha val="43137"/>
                    </a:srgbClr>
                  </a:outerShdw>
                </a:effectLst>
                <a:latin typeface="Arial Black" panose="020B0A04020102020204" pitchFamily="34" charset="0"/>
                <a:ea typeface="Meiryo UI" panose="020B0604030504040204" pitchFamily="50" charset="-128"/>
                <a:cs typeface="Meiryo UI" panose="020B0604030504040204" pitchFamily="50" charset="-128"/>
              </a:rPr>
              <a:t>Dongfeng Honda Automobile Co., Ltd</a:t>
            </a:r>
            <a:r>
              <a:rPr lang="en-US" altLang="ja-JP" sz="2600" b="1" i="1" dirty="0">
                <a:effectLst>
                  <a:outerShdw blurRad="38100" dist="38100" dir="2700000" algn="tl">
                    <a:srgbClr val="000000">
                      <a:alpha val="43137"/>
                    </a:srgbClr>
                  </a:outerShdw>
                </a:effectLst>
                <a:latin typeface="Arial Black" panose="020B0A04020102020204" pitchFamily="34" charset="0"/>
                <a:ea typeface="Meiryo UI" panose="020B0604030504040204" pitchFamily="50" charset="-128"/>
                <a:cs typeface="Meiryo UI" panose="020B0604030504040204" pitchFamily="50" charset="-128"/>
              </a:rPr>
              <a:t>.</a:t>
            </a:r>
            <a:endParaRPr lang="ja-JP" altLang="en-US" sz="2600" b="1" i="1" dirty="0">
              <a:effectLst>
                <a:outerShdw blurRad="38100" dist="38100" dir="2700000" algn="tl">
                  <a:srgbClr val="000000">
                    <a:alpha val="43137"/>
                  </a:srgbClr>
                </a:outerShdw>
              </a:effectLst>
              <a:latin typeface="Arial Black" panose="020B0A04020102020204" pitchFamily="34" charset="0"/>
              <a:ea typeface="Meiryo UI" panose="020B0604030504040204" pitchFamily="50" charset="-128"/>
              <a:cs typeface="Meiryo UI" panose="020B0604030504040204" pitchFamily="50" charset="-128"/>
            </a:endParaRPr>
          </a:p>
        </p:txBody>
      </p:sp>
      <p:pic>
        <p:nvPicPr>
          <p:cNvPr id="12"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59832" y="6252134"/>
            <a:ext cx="3372312" cy="2434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3" descr="\\TS-XL2BC\Common_new\Common new\05 貿易部員フォルダー\Thisakado\写真 2017.9.27\写真 2017-09-27 16 57 37.jp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071332" y="1158727"/>
            <a:ext cx="6029059" cy="4521794"/>
          </a:xfrm>
          <a:prstGeom prst="rect">
            <a:avLst/>
          </a:prstGeom>
          <a:noFill/>
          <a:extLst>
            <a:ext uri="{909E8E84-426E-40DD-AFC4-6F175D3DCCD1}">
              <a14:hiddenFill xmlns:a14="http://schemas.microsoft.com/office/drawing/2010/main">
                <a:solidFill>
                  <a:srgbClr val="FFFFFF"/>
                </a:solidFill>
              </a14:hiddenFill>
            </a:ext>
          </a:extLst>
        </p:spPr>
      </p:pic>
      <p:sp>
        <p:nvSpPr>
          <p:cNvPr id="11" name="テキスト ボックス 10"/>
          <p:cNvSpPr txBox="1"/>
          <p:nvPr/>
        </p:nvSpPr>
        <p:spPr>
          <a:xfrm>
            <a:off x="683568" y="4293096"/>
            <a:ext cx="4234814" cy="830997"/>
          </a:xfrm>
          <a:prstGeom prst="rect">
            <a:avLst/>
          </a:prstGeom>
          <a:noFill/>
        </p:spPr>
        <p:txBody>
          <a:bodyPr wrap="none" rtlCol="0">
            <a:spAutoFit/>
          </a:bodyPr>
          <a:lstStyle/>
          <a:p>
            <a:r>
              <a:rPr lang="en-US" altLang="ja-JP" sz="2400" b="1" i="1" dirty="0">
                <a:effectLst>
                  <a:outerShdw blurRad="38100" dist="38100" dir="2700000" algn="tl">
                    <a:srgbClr val="000000">
                      <a:alpha val="43137"/>
                    </a:srgbClr>
                  </a:outerShdw>
                </a:effectLst>
              </a:rPr>
              <a:t>URYU Transducerised Pulse Tool</a:t>
            </a:r>
            <a:endParaRPr kumimoji="1" lang="en-US" altLang="ja-JP" sz="2400" b="1" i="1" dirty="0">
              <a:effectLst>
                <a:outerShdw blurRad="38100" dist="38100" dir="2700000" algn="tl">
                  <a:srgbClr val="000000">
                    <a:alpha val="43137"/>
                  </a:srgbClr>
                </a:outerShdw>
              </a:effectLst>
            </a:endParaRPr>
          </a:p>
          <a:p>
            <a:r>
              <a:rPr lang="en-US" altLang="ja-JP" sz="2400" b="1" i="1" u="sng" dirty="0">
                <a:solidFill>
                  <a:srgbClr val="FF0000"/>
                </a:solidFill>
                <a:effectLst>
                  <a:outerShdw blurRad="38100" dist="38100" dir="2700000" algn="tl">
                    <a:srgbClr val="000000">
                      <a:alpha val="43137"/>
                    </a:srgbClr>
                  </a:outerShdw>
                </a:effectLst>
              </a:rPr>
              <a:t>UDP-A700MC</a:t>
            </a:r>
            <a:endParaRPr kumimoji="1" lang="ja-JP" altLang="en-US" sz="2400" b="1" i="1" u="sng" dirty="0">
              <a:solidFill>
                <a:srgbClr val="FF0000"/>
              </a:solidFill>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線コネクタ 8"/>
          <p:cNvCxnSpPr/>
          <p:nvPr/>
        </p:nvCxnSpPr>
        <p:spPr>
          <a:xfrm>
            <a:off x="0" y="548680"/>
            <a:ext cx="9144000"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8467047" y="260648"/>
            <a:ext cx="713465" cy="369332"/>
          </a:xfrm>
          <a:prstGeom prst="rect">
            <a:avLst/>
          </a:prstGeom>
          <a:noFill/>
        </p:spPr>
        <p:txBody>
          <a:bodyPr wrap="none" rtlCol="0">
            <a:spAutoFit/>
          </a:bodyPr>
          <a:lstStyle/>
          <a:p>
            <a:r>
              <a:rPr kumimoji="1" lang="en-US" altLang="ja-JP" dirty="0">
                <a:solidFill>
                  <a:srgbClr val="FF0000"/>
                </a:solidFill>
              </a:rPr>
              <a:t>URYU</a:t>
            </a:r>
            <a:endParaRPr kumimoji="1" lang="ja-JP" altLang="en-US" dirty="0">
              <a:solidFill>
                <a:srgbClr val="FF0000"/>
              </a:solidFill>
            </a:endParaRPr>
          </a:p>
        </p:txBody>
      </p:sp>
      <p:sp>
        <p:nvSpPr>
          <p:cNvPr id="6" name="正方形/長方形 5"/>
          <p:cNvSpPr/>
          <p:nvPr/>
        </p:nvSpPr>
        <p:spPr>
          <a:xfrm>
            <a:off x="6084168" y="2708920"/>
            <a:ext cx="1800200" cy="923330"/>
          </a:xfrm>
          <a:prstGeom prst="rect">
            <a:avLst/>
          </a:prstGeom>
        </p:spPr>
        <p:txBody>
          <a:bodyPr wrap="square">
            <a:spAutoFit/>
          </a:bodyPr>
          <a:lstStyle/>
          <a:p>
            <a:endParaRPr lang="en-US" altLang="ja-JP" dirty="0"/>
          </a:p>
          <a:p>
            <a:endParaRPr lang="en-US" altLang="ja-JP" dirty="0"/>
          </a:p>
          <a:p>
            <a:endParaRPr lang="en-US" altLang="ja-JP" dirty="0"/>
          </a:p>
        </p:txBody>
      </p:sp>
      <p:sp>
        <p:nvSpPr>
          <p:cNvPr id="16" name="テキスト ボックス 15"/>
          <p:cNvSpPr txBox="1"/>
          <p:nvPr/>
        </p:nvSpPr>
        <p:spPr>
          <a:xfrm>
            <a:off x="35475" y="92489"/>
            <a:ext cx="8431571" cy="461665"/>
          </a:xfrm>
          <a:prstGeom prst="rect">
            <a:avLst/>
          </a:prstGeom>
          <a:noFill/>
        </p:spPr>
        <p:txBody>
          <a:bodyPr wrap="square" rtlCol="0">
            <a:spAutoFit/>
          </a:bodyPr>
          <a:lstStyle/>
          <a:p>
            <a:r>
              <a:rPr kumimoji="1" lang="en-US" altLang="ja-JP" sz="2400" b="1" dirty="0"/>
              <a:t>Upgraded UDP-MC series &amp; UECP-4810 Controller                   </a:t>
            </a:r>
            <a:r>
              <a:rPr kumimoji="1" lang="en-US" altLang="ja-JP" sz="1500" b="1" dirty="0"/>
              <a:t>    </a:t>
            </a:r>
            <a:r>
              <a:rPr kumimoji="1" lang="en-US" altLang="ja-JP" b="1" dirty="0"/>
              <a:t>2017</a:t>
            </a:r>
            <a:r>
              <a:rPr kumimoji="1" lang="en-US" altLang="ja-JP" sz="1500" b="1" dirty="0"/>
              <a:t> </a:t>
            </a:r>
            <a:endParaRPr kumimoji="1" lang="ja-JP" altLang="en-US" sz="1500" b="1" dirty="0"/>
          </a:p>
        </p:txBody>
      </p:sp>
      <p:sp>
        <p:nvSpPr>
          <p:cNvPr id="24" name="Rectangle 4677"/>
          <p:cNvSpPr>
            <a:spLocks noChangeArrowheads="1"/>
          </p:cNvSpPr>
          <p:nvPr/>
        </p:nvSpPr>
        <p:spPr bwMode="auto">
          <a:xfrm>
            <a:off x="716578" y="2619673"/>
            <a:ext cx="1196450" cy="305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lnSpc>
                <a:spcPct val="160000"/>
              </a:lnSpc>
              <a:spcBef>
                <a:spcPct val="50000"/>
              </a:spcBef>
              <a:spcAft>
                <a:spcPct val="0"/>
              </a:spcAft>
            </a:pPr>
            <a:r>
              <a:rPr kumimoji="0" lang="en-US" altLang="ja-JP" sz="1400" b="1" dirty="0">
                <a:solidFill>
                  <a:srgbClr val="000000"/>
                </a:solidFill>
                <a:latin typeface="Calibri" panose="020F0502020204030204" pitchFamily="34" charset="0"/>
                <a:ea typeface="Meiryo UI" panose="020B0604030504040204" pitchFamily="50" charset="-128"/>
                <a:cs typeface="Meiryo UI" panose="020B0604030504040204" pitchFamily="50" charset="-128"/>
              </a:rPr>
              <a:t>UDP-A600LMC</a:t>
            </a:r>
            <a:endParaRPr kumimoji="0" lang="ja-JP" altLang="en-US" sz="1400" b="1" dirty="0">
              <a:solidFill>
                <a:srgbClr val="000000"/>
              </a:solidFill>
              <a:latin typeface="Calibri" panose="020F0502020204030204" pitchFamily="34" charset="0"/>
              <a:ea typeface="Meiryo UI" panose="020B0604030504040204" pitchFamily="50" charset="-128"/>
              <a:cs typeface="Meiryo UI" panose="020B0604030504040204" pitchFamily="50" charset="-128"/>
            </a:endParaRPr>
          </a:p>
        </p:txBody>
      </p:sp>
      <p:sp>
        <p:nvSpPr>
          <p:cNvPr id="26" name="Text Box 4342"/>
          <p:cNvSpPr txBox="1">
            <a:spLocks noChangeArrowheads="1"/>
          </p:cNvSpPr>
          <p:nvPr/>
        </p:nvSpPr>
        <p:spPr bwMode="auto">
          <a:xfrm>
            <a:off x="6616116" y="2116349"/>
            <a:ext cx="2286000" cy="435953"/>
          </a:xfrm>
          <a:prstGeom prst="rect">
            <a:avLst/>
          </a:prstGeom>
          <a:noFill/>
          <a:ln>
            <a:noFill/>
          </a:ln>
          <a:effectLst/>
          <a:extLst>
            <a:ext uri="{909E8E84-426E-40DD-AFC4-6F175D3DCCD1}">
              <a14:hiddenFill xmlns:a14="http://schemas.microsoft.com/office/drawing/2010/main">
                <a:solidFill>
                  <a:srgbClr val="CC3300"/>
                </a:solidFill>
              </a14:hiddenFill>
            </a:ext>
            <a:ext uri="{91240B29-F687-4F45-9708-019B960494DF}">
              <a14:hiddenLine xmlns:a14="http://schemas.microsoft.com/office/drawing/2010/main" w="9525">
                <a:solidFill>
                  <a:srgbClr val="0066FF"/>
                </a:solidFill>
                <a:prstDash val="dash"/>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fontAlgn="base" hangingPunct="0">
              <a:lnSpc>
                <a:spcPct val="50000"/>
              </a:lnSpc>
              <a:spcBef>
                <a:spcPct val="50000"/>
              </a:spcBef>
              <a:spcAft>
                <a:spcPct val="0"/>
              </a:spcAft>
            </a:pPr>
            <a:r>
              <a:rPr kumimoji="0" lang="en-US" altLang="ja-JP" sz="1400" b="1" dirty="0">
                <a:solidFill>
                  <a:srgbClr val="000000"/>
                </a:solidFill>
                <a:latin typeface="Calibri" panose="020F0502020204030204" pitchFamily="34" charset="0"/>
                <a:ea typeface="Meiryo UI" panose="020B0604030504040204" pitchFamily="50" charset="-128"/>
                <a:cs typeface="Meiryo UI" panose="020B0604030504040204" pitchFamily="50" charset="-128"/>
              </a:rPr>
              <a:t>Controller</a:t>
            </a:r>
          </a:p>
          <a:p>
            <a:pPr algn="ctr" eaLnBrk="0" fontAlgn="base" hangingPunct="0">
              <a:lnSpc>
                <a:spcPct val="50000"/>
              </a:lnSpc>
              <a:spcBef>
                <a:spcPct val="50000"/>
              </a:spcBef>
              <a:spcAft>
                <a:spcPct val="0"/>
              </a:spcAft>
            </a:pPr>
            <a:r>
              <a:rPr kumimoji="0" lang="en-US" altLang="ja-JP" sz="1400" b="1" dirty="0">
                <a:solidFill>
                  <a:srgbClr val="000000"/>
                </a:solidFill>
                <a:latin typeface="Calibri" panose="020F0502020204030204" pitchFamily="34" charset="0"/>
                <a:ea typeface="Meiryo UI" panose="020B0604030504040204" pitchFamily="50" charset="-128"/>
                <a:cs typeface="Meiryo UI" panose="020B0604030504040204" pitchFamily="50" charset="-128"/>
              </a:rPr>
              <a:t>UECP-4810</a:t>
            </a:r>
          </a:p>
        </p:txBody>
      </p:sp>
      <p:pic>
        <p:nvPicPr>
          <p:cNvPr id="30" name="Picture 35">
            <a:extLst>
              <a:ext uri="{FF2B5EF4-FFF2-40B4-BE49-F238E27FC236}">
                <a16:creationId xmlns:a16="http://schemas.microsoft.com/office/drawing/2014/main" id="{BA916FE1-3DB3-40B1-B479-BE61A2F0347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301714" y="868513"/>
            <a:ext cx="2011071" cy="18097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36">
            <a:extLst>
              <a:ext uri="{FF2B5EF4-FFF2-40B4-BE49-F238E27FC236}">
                <a16:creationId xmlns:a16="http://schemas.microsoft.com/office/drawing/2014/main" id="{BA33DD66-FB6D-49C7-9DEC-ACE79CF907B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520" y="856568"/>
            <a:ext cx="1854733" cy="185033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2" name="Rectangle 4677">
            <a:extLst>
              <a:ext uri="{FF2B5EF4-FFF2-40B4-BE49-F238E27FC236}">
                <a16:creationId xmlns:a16="http://schemas.microsoft.com/office/drawing/2014/main" id="{42278A69-8B5A-49E4-90A3-847611A1C915}"/>
              </a:ext>
            </a:extLst>
          </p:cNvPr>
          <p:cNvSpPr>
            <a:spLocks noChangeArrowheads="1"/>
          </p:cNvSpPr>
          <p:nvPr/>
        </p:nvSpPr>
        <p:spPr bwMode="auto">
          <a:xfrm>
            <a:off x="2816280" y="2619673"/>
            <a:ext cx="1196450" cy="305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lnSpc>
                <a:spcPct val="160000"/>
              </a:lnSpc>
              <a:spcBef>
                <a:spcPct val="50000"/>
              </a:spcBef>
              <a:spcAft>
                <a:spcPct val="0"/>
              </a:spcAft>
            </a:pPr>
            <a:r>
              <a:rPr kumimoji="0" lang="en-US" altLang="ja-JP" sz="1400" b="1" dirty="0">
                <a:solidFill>
                  <a:srgbClr val="000000"/>
                </a:solidFill>
                <a:latin typeface="Calibri" panose="020F0502020204030204" pitchFamily="34" charset="0"/>
                <a:ea typeface="Meiryo UI" panose="020B0604030504040204" pitchFamily="50" charset="-128"/>
                <a:cs typeface="Meiryo UI" panose="020B0604030504040204" pitchFamily="50" charset="-128"/>
              </a:rPr>
              <a:t>UDP-A700MC</a:t>
            </a:r>
            <a:endParaRPr kumimoji="0" lang="ja-JP" altLang="en-US" sz="1400" b="1" dirty="0">
              <a:solidFill>
                <a:srgbClr val="000000"/>
              </a:solidFill>
              <a:latin typeface="Calibri" panose="020F0502020204030204" pitchFamily="34" charset="0"/>
              <a:ea typeface="Meiryo UI" panose="020B0604030504040204" pitchFamily="50" charset="-128"/>
              <a:cs typeface="Meiryo UI" panose="020B0604030504040204" pitchFamily="50" charset="-128"/>
            </a:endParaRPr>
          </a:p>
        </p:txBody>
      </p:sp>
      <p:pic>
        <p:nvPicPr>
          <p:cNvPr id="33" name="図 32">
            <a:extLst>
              <a:ext uri="{FF2B5EF4-FFF2-40B4-BE49-F238E27FC236}">
                <a16:creationId xmlns:a16="http://schemas.microsoft.com/office/drawing/2014/main" id="{A167DE16-74EE-48F6-9186-A57CF606A3DA}"/>
              </a:ext>
            </a:extLst>
          </p:cNvPr>
          <p:cNvPicPr/>
          <p:nvPr/>
        </p:nvPicPr>
        <p:blipFill>
          <a:blip r:embed="rId5" cstate="print">
            <a:extLst>
              <a:ext uri="{28A0092B-C50C-407E-A947-70E740481C1C}">
                <a14:useLocalDpi xmlns:a14="http://schemas.microsoft.com/office/drawing/2010/main" val="0"/>
              </a:ext>
            </a:extLst>
          </a:blip>
          <a:stretch>
            <a:fillRect/>
          </a:stretch>
        </p:blipFill>
        <p:spPr bwMode="auto">
          <a:xfrm>
            <a:off x="4723637" y="574485"/>
            <a:ext cx="2140734" cy="2637268"/>
          </a:xfrm>
          <a:prstGeom prst="rect">
            <a:avLst/>
          </a:prstGeom>
          <a:noFill/>
          <a:ln>
            <a:noFill/>
          </a:ln>
        </p:spPr>
      </p:pic>
      <p:sp>
        <p:nvSpPr>
          <p:cNvPr id="34" name="Rectangle 4677">
            <a:extLst>
              <a:ext uri="{FF2B5EF4-FFF2-40B4-BE49-F238E27FC236}">
                <a16:creationId xmlns:a16="http://schemas.microsoft.com/office/drawing/2014/main" id="{CD709BB1-D5DA-42C9-9857-6126EA58C9BD}"/>
              </a:ext>
            </a:extLst>
          </p:cNvPr>
          <p:cNvSpPr>
            <a:spLocks noChangeArrowheads="1"/>
          </p:cNvSpPr>
          <p:nvPr/>
        </p:nvSpPr>
        <p:spPr bwMode="auto">
          <a:xfrm>
            <a:off x="4805678" y="2603314"/>
            <a:ext cx="1196450" cy="305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lnSpc>
                <a:spcPct val="160000"/>
              </a:lnSpc>
              <a:spcBef>
                <a:spcPct val="50000"/>
              </a:spcBef>
              <a:spcAft>
                <a:spcPct val="0"/>
              </a:spcAft>
            </a:pPr>
            <a:r>
              <a:rPr kumimoji="0" lang="en-US" altLang="ja-JP" sz="1400" b="1" dirty="0">
                <a:solidFill>
                  <a:srgbClr val="000000"/>
                </a:solidFill>
                <a:latin typeface="Calibri" panose="020F0502020204030204" pitchFamily="34" charset="0"/>
                <a:ea typeface="Meiryo UI" panose="020B0604030504040204" pitchFamily="50" charset="-128"/>
                <a:cs typeface="Meiryo UI" panose="020B0604030504040204" pitchFamily="50" charset="-128"/>
              </a:rPr>
              <a:t>UDP-A100MC</a:t>
            </a:r>
            <a:endParaRPr kumimoji="0" lang="ja-JP" altLang="en-US" sz="1400" b="1" dirty="0">
              <a:solidFill>
                <a:srgbClr val="000000"/>
              </a:solidFill>
              <a:latin typeface="Calibri" panose="020F0502020204030204" pitchFamily="34" charset="0"/>
              <a:ea typeface="Meiryo UI" panose="020B0604030504040204" pitchFamily="50" charset="-128"/>
              <a:cs typeface="Meiryo UI" panose="020B0604030504040204" pitchFamily="50" charset="-128"/>
            </a:endParaRPr>
          </a:p>
        </p:txBody>
      </p:sp>
      <p:pic>
        <p:nvPicPr>
          <p:cNvPr id="35" name="図 34">
            <a:extLst>
              <a:ext uri="{FF2B5EF4-FFF2-40B4-BE49-F238E27FC236}">
                <a16:creationId xmlns:a16="http://schemas.microsoft.com/office/drawing/2014/main" id="{822B4E7B-48F5-48FC-8831-399945BB78ED}"/>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566320" y="2523906"/>
            <a:ext cx="2413689" cy="2312657"/>
          </a:xfrm>
          <a:prstGeom prst="rect">
            <a:avLst/>
          </a:prstGeom>
          <a:noFill/>
          <a:ln>
            <a:noFill/>
          </a:ln>
        </p:spPr>
      </p:pic>
      <p:graphicFrame>
        <p:nvGraphicFramePr>
          <p:cNvPr id="36" name="Object 4211">
            <a:extLst>
              <a:ext uri="{FF2B5EF4-FFF2-40B4-BE49-F238E27FC236}">
                <a16:creationId xmlns:a16="http://schemas.microsoft.com/office/drawing/2014/main" id="{7C29FF99-0959-4118-BC2E-1F7A1D5FBB2F}"/>
              </a:ext>
            </a:extLst>
          </p:cNvPr>
          <p:cNvGraphicFramePr>
            <a:graphicFrameLocks noChangeAspect="1"/>
          </p:cNvGraphicFramePr>
          <p:nvPr>
            <p:extLst>
              <p:ext uri="{D42A27DB-BD31-4B8C-83A1-F6EECF244321}">
                <p14:modId xmlns:p14="http://schemas.microsoft.com/office/powerpoint/2010/main" val="1962618487"/>
              </p:ext>
            </p:extLst>
          </p:nvPr>
        </p:nvGraphicFramePr>
        <p:xfrm>
          <a:off x="733425" y="5467350"/>
          <a:ext cx="7818438" cy="1243013"/>
        </p:xfrm>
        <a:graphic>
          <a:graphicData uri="http://schemas.openxmlformats.org/presentationml/2006/ole">
            <mc:AlternateContent xmlns:mc="http://schemas.openxmlformats.org/markup-compatibility/2006">
              <mc:Choice xmlns:v="urn:schemas-microsoft-com:vml" Requires="v">
                <p:oleObj name="Worksheet" r:id="rId7" imgW="7780032" imgH="1310693" progId="Excel.Sheet.8">
                  <p:embed/>
                </p:oleObj>
              </mc:Choice>
              <mc:Fallback>
                <p:oleObj name="Worksheet" r:id="rId7" imgW="7780032" imgH="1310693" progId="Excel.Sheet.8">
                  <p:embed/>
                  <p:pic>
                    <p:nvPicPr>
                      <p:cNvPr id="32" name="Object 4211">
                        <a:extLst>
                          <a:ext uri="{FF2B5EF4-FFF2-40B4-BE49-F238E27FC236}">
                            <a16:creationId xmlns:a16="http://schemas.microsoft.com/office/drawing/2014/main" id="{D54058EF-3EC3-4D7D-A0E9-4E06D1FA8600}"/>
                          </a:ext>
                        </a:extLst>
                      </p:cNvPr>
                      <p:cNvPicPr>
                        <a:picLocks noChangeAspect="1" noChangeArrowheads="1"/>
                      </p:cNvPicPr>
                      <p:nvPr/>
                    </p:nvPicPr>
                    <p:blipFill>
                      <a:blip r:embed="rId8"/>
                      <a:srcRect/>
                      <a:stretch>
                        <a:fillRect/>
                      </a:stretch>
                    </p:blipFill>
                    <p:spPr bwMode="auto">
                      <a:xfrm>
                        <a:off x="733425" y="5467350"/>
                        <a:ext cx="7818438" cy="1243013"/>
                      </a:xfrm>
                      <a:prstGeom prst="rect">
                        <a:avLst/>
                      </a:prstGeom>
                      <a:noFill/>
                      <a:ln>
                        <a:noFill/>
                      </a:ln>
                      <a:effectLst/>
                    </p:spPr>
                  </p:pic>
                </p:oleObj>
              </mc:Fallback>
            </mc:AlternateContent>
          </a:graphicData>
        </a:graphic>
      </p:graphicFrame>
      <p:sp>
        <p:nvSpPr>
          <p:cNvPr id="37" name="Rectangle 4677">
            <a:extLst>
              <a:ext uri="{FF2B5EF4-FFF2-40B4-BE49-F238E27FC236}">
                <a16:creationId xmlns:a16="http://schemas.microsoft.com/office/drawing/2014/main" id="{BD1607AA-9B5D-472C-AFE4-0F2B16431B7A}"/>
              </a:ext>
            </a:extLst>
          </p:cNvPr>
          <p:cNvSpPr>
            <a:spLocks noChangeArrowheads="1"/>
          </p:cNvSpPr>
          <p:nvPr/>
        </p:nvSpPr>
        <p:spPr bwMode="auto">
          <a:xfrm>
            <a:off x="765864" y="5151455"/>
            <a:ext cx="1340389" cy="273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lnSpc>
                <a:spcPct val="160000"/>
              </a:lnSpc>
              <a:spcBef>
                <a:spcPct val="50000"/>
              </a:spcBef>
              <a:spcAft>
                <a:spcPct val="0"/>
              </a:spcAft>
            </a:pPr>
            <a:r>
              <a:rPr kumimoji="0" lang="en-US" altLang="ja-JP" sz="1300" b="1" u="sng"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Specifications</a:t>
            </a:r>
            <a:endParaRPr kumimoji="0" lang="ja-JP" altLang="en-US" sz="1300" b="1" u="sng"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8" name="AutoShape 13">
            <a:extLst>
              <a:ext uri="{FF2B5EF4-FFF2-40B4-BE49-F238E27FC236}">
                <a16:creationId xmlns:a16="http://schemas.microsoft.com/office/drawing/2014/main" id="{CA2C6959-68F5-4159-90E3-048A3A5C664A}"/>
              </a:ext>
            </a:extLst>
          </p:cNvPr>
          <p:cNvSpPr>
            <a:spLocks noChangeArrowheads="1"/>
          </p:cNvSpPr>
          <p:nvPr/>
        </p:nvSpPr>
        <p:spPr bwMode="auto">
          <a:xfrm>
            <a:off x="35475" y="3176770"/>
            <a:ext cx="6192709" cy="2080171"/>
          </a:xfrm>
          <a:prstGeom prst="flowChartAlternateProcess">
            <a:avLst/>
          </a:prstGeom>
          <a:ln>
            <a:solidFill>
              <a:srgbClr val="FF0000"/>
            </a:solidFill>
            <a:headEnd/>
            <a:tailEnd/>
          </a:ln>
        </p:spPr>
        <p:style>
          <a:lnRef idx="2">
            <a:schemeClr val="accent2"/>
          </a:lnRef>
          <a:fillRef idx="1">
            <a:schemeClr val="lt1"/>
          </a:fillRef>
          <a:effectRef idx="0">
            <a:schemeClr val="accent2"/>
          </a:effectRef>
          <a:fontRef idx="minor">
            <a:schemeClr val="dk1"/>
          </a:fontRef>
        </p:style>
        <p:txBody>
          <a:bodyPr lIns="74295" tIns="8890" rIns="74295" bIns="8890"/>
          <a:lstStyle>
            <a:lvl1pPr>
              <a:spcBef>
                <a:spcPct val="20000"/>
              </a:spcBef>
              <a:buChar char="•"/>
              <a:defRPr kumimoji="1" sz="3200">
                <a:solidFill>
                  <a:schemeClr val="tx1"/>
                </a:solidFill>
                <a:latin typeface="Times New Roman" pitchFamily="18" charset="0"/>
                <a:ea typeface="ＭＳ Ｐゴシック" charset="-128"/>
              </a:defRPr>
            </a:lvl1pPr>
            <a:lvl2pPr marL="742950" indent="-285750">
              <a:spcBef>
                <a:spcPct val="20000"/>
              </a:spcBef>
              <a:buChar char="–"/>
              <a:defRPr kumimoji="1" sz="2800">
                <a:solidFill>
                  <a:schemeClr val="tx1"/>
                </a:solidFill>
                <a:latin typeface="Times New Roman" pitchFamily="18" charset="0"/>
                <a:ea typeface="ＭＳ Ｐゴシック" charset="-128"/>
              </a:defRPr>
            </a:lvl2pPr>
            <a:lvl3pPr marL="1143000" indent="-228600">
              <a:spcBef>
                <a:spcPct val="20000"/>
              </a:spcBef>
              <a:buChar char="•"/>
              <a:defRPr kumimoji="1" sz="2400">
                <a:solidFill>
                  <a:schemeClr val="tx1"/>
                </a:solidFill>
                <a:latin typeface="Times New Roman" pitchFamily="18" charset="0"/>
                <a:ea typeface="ＭＳ Ｐゴシック" charset="-128"/>
              </a:defRPr>
            </a:lvl3pPr>
            <a:lvl4pPr marL="1600200" indent="-228600">
              <a:spcBef>
                <a:spcPct val="20000"/>
              </a:spcBef>
              <a:buChar char="–"/>
              <a:defRPr kumimoji="1" sz="2000">
                <a:solidFill>
                  <a:schemeClr val="tx1"/>
                </a:solidFill>
                <a:latin typeface="Times New Roman" pitchFamily="18" charset="0"/>
                <a:ea typeface="ＭＳ Ｐゴシック" charset="-128"/>
              </a:defRPr>
            </a:lvl4pPr>
            <a:lvl5pPr marL="2057400" indent="-228600">
              <a:spcBef>
                <a:spcPct val="20000"/>
              </a:spcBef>
              <a:buChar char="»"/>
              <a:defRPr kumimoji="1" sz="2000">
                <a:solidFill>
                  <a:schemeClr val="tx1"/>
                </a:solidFill>
                <a:latin typeface="Times New Roman" pitchFamily="18"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Times New Roman" pitchFamily="18" charset="0"/>
                <a:ea typeface="ＭＳ Ｐゴシック" charset="-128"/>
              </a:defRPr>
            </a:lvl9pPr>
          </a:lstStyle>
          <a:p>
            <a:pPr algn="just" eaLnBrk="1" hangingPunct="1">
              <a:lnSpc>
                <a:spcPct val="96000"/>
              </a:lnSpc>
              <a:spcBef>
                <a:spcPct val="0"/>
              </a:spcBef>
              <a:buFontTx/>
              <a:buNone/>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〇 </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Rotation Speed : Changeable between 1000 – 4800 r/min. in 100 r/min. increments =&gt; Accurate fastening</a:t>
            </a:r>
          </a:p>
          <a:p>
            <a:pPr algn="just" eaLnBrk="1" hangingPunct="1">
              <a:lnSpc>
                <a:spcPct val="96000"/>
              </a:lnSpc>
              <a:spcBef>
                <a:spcPct val="0"/>
              </a:spcBef>
              <a:buFontTx/>
              <a:buNone/>
            </a:pPr>
            <a:endParaRPr lang="en-US" altLang="ja-JP" sz="500" b="1" dirty="0">
              <a:latin typeface="Meiryo UI" panose="020B0604030504040204" pitchFamily="50" charset="-128"/>
              <a:ea typeface="Meiryo UI" panose="020B0604030504040204" pitchFamily="50" charset="-128"/>
              <a:cs typeface="Meiryo UI" panose="020B0604030504040204" pitchFamily="50" charset="-128"/>
            </a:endParaRPr>
          </a:p>
          <a:p>
            <a:pPr algn="just" eaLnBrk="1" hangingPunct="1">
              <a:lnSpc>
                <a:spcPct val="96000"/>
              </a:lnSpc>
              <a:spcBef>
                <a:spcPct val="0"/>
              </a:spcBef>
              <a:buFontTx/>
              <a:buNone/>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〇 </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Motor Torque : 4-Level Settings available =&gt; Accurate fastening</a:t>
            </a:r>
          </a:p>
          <a:p>
            <a:pPr algn="just" eaLnBrk="1" hangingPunct="1">
              <a:lnSpc>
                <a:spcPct val="96000"/>
              </a:lnSpc>
              <a:spcBef>
                <a:spcPct val="0"/>
              </a:spcBef>
              <a:buFontTx/>
              <a:buNone/>
            </a:pPr>
            <a:endParaRPr lang="en-US" altLang="ja-JP" sz="500" b="1" dirty="0">
              <a:latin typeface="Meiryo UI" panose="020B0604030504040204" pitchFamily="50" charset="-128"/>
              <a:ea typeface="Meiryo UI" panose="020B0604030504040204" pitchFamily="50" charset="-128"/>
              <a:cs typeface="Meiryo UI" panose="020B0604030504040204" pitchFamily="50" charset="-128"/>
            </a:endParaRPr>
          </a:p>
          <a:p>
            <a:pPr algn="just" eaLnBrk="1" hangingPunct="1">
              <a:lnSpc>
                <a:spcPct val="96000"/>
              </a:lnSpc>
              <a:spcBef>
                <a:spcPct val="0"/>
              </a:spcBef>
              <a:buFontTx/>
              <a:buNone/>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〇 </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Powerful Cooling Fan </a:t>
            </a: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Improved Productivity</a:t>
            </a:r>
            <a:endParaRPr lang="ja-JP" altLang="en-US" sz="1300" b="1" dirty="0">
              <a:latin typeface="Meiryo UI" panose="020B0604030504040204" pitchFamily="50" charset="-128"/>
              <a:ea typeface="Meiryo UI" panose="020B0604030504040204" pitchFamily="50" charset="-128"/>
              <a:cs typeface="Meiryo UI" panose="020B0604030504040204" pitchFamily="50" charset="-128"/>
            </a:endParaRPr>
          </a:p>
          <a:p>
            <a:pPr algn="just" eaLnBrk="1" hangingPunct="1">
              <a:lnSpc>
                <a:spcPct val="96000"/>
              </a:lnSpc>
              <a:spcBef>
                <a:spcPct val="0"/>
              </a:spcBef>
              <a:buFontTx/>
              <a:buNone/>
            </a:pPr>
            <a:endParaRPr lang="en-US" altLang="ja-JP" sz="500" b="1" dirty="0">
              <a:latin typeface="Meiryo UI" panose="020B0604030504040204" pitchFamily="50" charset="-128"/>
              <a:ea typeface="Meiryo UI" panose="020B0604030504040204" pitchFamily="50" charset="-128"/>
              <a:cs typeface="Meiryo UI" panose="020B0604030504040204" pitchFamily="50" charset="-128"/>
            </a:endParaRPr>
          </a:p>
          <a:p>
            <a:pPr algn="just" eaLnBrk="1" hangingPunct="1">
              <a:lnSpc>
                <a:spcPct val="96000"/>
              </a:lnSpc>
              <a:spcBef>
                <a:spcPct val="0"/>
              </a:spcBef>
              <a:buFontTx/>
              <a:buNone/>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〇 </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Auto Relief</a:t>
            </a: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(PAT.) </a:t>
            </a: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Accurate Fastening</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a:p>
            <a:pPr algn="just" eaLnBrk="1" hangingPunct="1">
              <a:lnSpc>
                <a:spcPct val="96000"/>
              </a:lnSpc>
              <a:spcBef>
                <a:spcPct val="0"/>
              </a:spcBef>
              <a:buFontTx/>
              <a:buNone/>
            </a:pPr>
            <a:endParaRPr lang="en-US" altLang="ja-JP" sz="500" b="1" dirty="0">
              <a:latin typeface="Meiryo UI" panose="020B0604030504040204" pitchFamily="50" charset="-128"/>
              <a:ea typeface="Meiryo UI" panose="020B0604030504040204" pitchFamily="50" charset="-128"/>
              <a:cs typeface="Meiryo UI" panose="020B0604030504040204" pitchFamily="50" charset="-128"/>
            </a:endParaRPr>
          </a:p>
          <a:p>
            <a:pPr algn="just" eaLnBrk="1" hangingPunct="1">
              <a:lnSpc>
                <a:spcPct val="96000"/>
              </a:lnSpc>
              <a:spcBef>
                <a:spcPct val="0"/>
              </a:spcBef>
              <a:buFontTx/>
              <a:buNone/>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〇 </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Double Hit Error Detection</a:t>
            </a:r>
          </a:p>
          <a:p>
            <a:pPr algn="just">
              <a:lnSpc>
                <a:spcPct val="96000"/>
              </a:lnSpc>
              <a:spcBef>
                <a:spcPct val="0"/>
              </a:spcBef>
              <a:buNone/>
            </a:pPr>
            <a:endParaRPr lang="en-US" altLang="ja-JP" sz="500" b="1" dirty="0">
              <a:latin typeface="Meiryo UI" panose="020B0604030504040204" pitchFamily="50" charset="-128"/>
              <a:ea typeface="Meiryo UI" panose="020B0604030504040204" pitchFamily="50" charset="-128"/>
              <a:cs typeface="Meiryo UI" panose="020B0604030504040204" pitchFamily="50" charset="-128"/>
            </a:endParaRPr>
          </a:p>
          <a:p>
            <a:pPr algn="just">
              <a:lnSpc>
                <a:spcPct val="96000"/>
              </a:lnSpc>
              <a:spcBef>
                <a:spcPct val="0"/>
              </a:spcBef>
              <a:buNone/>
            </a:pP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〇 </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Motor</a:t>
            </a: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Driving Voltage : Adjustable (10 levels)</a:t>
            </a:r>
          </a:p>
          <a:p>
            <a:pPr algn="just">
              <a:lnSpc>
                <a:spcPct val="96000"/>
              </a:lnSpc>
              <a:spcBef>
                <a:spcPct val="0"/>
              </a:spcBef>
              <a:buNone/>
            </a:pP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    </a:t>
            </a:r>
            <a:r>
              <a:rPr lang="ja-JP" altLang="en-US" sz="13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300" b="1" dirty="0">
                <a:latin typeface="Meiryo UI" panose="020B0604030504040204" pitchFamily="50" charset="-128"/>
                <a:ea typeface="Meiryo UI" panose="020B0604030504040204" pitchFamily="50" charset="-128"/>
                <a:cs typeface="Meiryo UI" panose="020B0604030504040204" pitchFamily="50" charset="-128"/>
              </a:rPr>
              <a:t>Wider Torque Range (</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UDP-A700MC covers 10Nm</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1100" b="1" dirty="0">
                <a:latin typeface="Meiryo UI" panose="020B0604030504040204" pitchFamily="50" charset="-128"/>
                <a:ea typeface="Meiryo UI" panose="020B0604030504040204" pitchFamily="50" charset="-128"/>
                <a:cs typeface="Meiryo UI" panose="020B0604030504040204" pitchFamily="50" charset="-128"/>
              </a:rPr>
              <a:t>50Nm.)</a:t>
            </a:r>
            <a:endParaRPr lang="ja-JP" altLang="en-US" sz="11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Rectangle 4677">
            <a:extLst>
              <a:ext uri="{FF2B5EF4-FFF2-40B4-BE49-F238E27FC236}">
                <a16:creationId xmlns:a16="http://schemas.microsoft.com/office/drawing/2014/main" id="{1E50AE88-C487-436D-90E6-13F5BAEC559C}"/>
              </a:ext>
            </a:extLst>
          </p:cNvPr>
          <p:cNvSpPr>
            <a:spLocks noChangeArrowheads="1"/>
          </p:cNvSpPr>
          <p:nvPr/>
        </p:nvSpPr>
        <p:spPr bwMode="auto">
          <a:xfrm>
            <a:off x="2106253" y="5211157"/>
            <a:ext cx="5858612" cy="1929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lnSpc>
                <a:spcPct val="160000"/>
              </a:lnSpc>
              <a:spcBef>
                <a:spcPct val="50000"/>
              </a:spcBef>
              <a:spcAft>
                <a:spcPct val="0"/>
              </a:spcAft>
            </a:pPr>
            <a:r>
              <a:rPr kumimoji="0" lang="en-US" altLang="ja-JP" sz="9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Sound pressure measured in accordance with EN 62841-1 / Vibration in accordance with ISO 28927-2</a:t>
            </a:r>
            <a:endParaRPr kumimoji="0" lang="ja-JP" altLang="en-US" sz="9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984532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図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36632" y="2316688"/>
            <a:ext cx="2461385" cy="3488576"/>
          </a:xfrm>
          <a:prstGeom prst="rect">
            <a:avLst/>
          </a:prstGeom>
        </p:spPr>
      </p:pic>
      <p:pic>
        <p:nvPicPr>
          <p:cNvPr id="30" name="図 2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64220" y="1780254"/>
            <a:ext cx="3391134" cy="4029202"/>
          </a:xfrm>
          <a:prstGeom prst="rect">
            <a:avLst/>
          </a:prstGeom>
        </p:spPr>
      </p:pic>
      <p:sp>
        <p:nvSpPr>
          <p:cNvPr id="2" name="タイトル 1"/>
          <p:cNvSpPr>
            <a:spLocks noGrp="1"/>
          </p:cNvSpPr>
          <p:nvPr>
            <p:ph type="title"/>
          </p:nvPr>
        </p:nvSpPr>
        <p:spPr>
          <a:xfrm>
            <a:off x="178089" y="101497"/>
            <a:ext cx="6269527" cy="468669"/>
          </a:xfrm>
        </p:spPr>
        <p:txBody>
          <a:bodyPr>
            <a:normAutofit fontScale="90000"/>
          </a:bodyPr>
          <a:lstStyle/>
          <a:p>
            <a:pPr marL="571500" indent="-571500" algn="l">
              <a:buFont typeface="Wingdings" panose="05000000000000000000" pitchFamily="2" charset="2"/>
              <a:buChar char="u"/>
            </a:pPr>
            <a:r>
              <a:rPr lang="en-US" altLang="ja-JP" sz="2800" b="1" dirty="0"/>
              <a:t>Upgraded</a:t>
            </a:r>
            <a:r>
              <a:rPr lang="ja-JP" altLang="en-US" sz="2800" b="1" dirty="0"/>
              <a:t> </a:t>
            </a:r>
            <a:r>
              <a:rPr lang="en-US" altLang="ja-JP" sz="2800" b="1" dirty="0"/>
              <a:t>UDP-MC</a:t>
            </a:r>
            <a:r>
              <a:rPr lang="ja-JP" altLang="en-US" sz="2800" b="1" dirty="0"/>
              <a:t> </a:t>
            </a:r>
            <a:r>
              <a:rPr lang="en-US" altLang="ja-JP" sz="2800" b="1" dirty="0"/>
              <a:t>Tool Construction</a:t>
            </a:r>
            <a:endParaRPr kumimoji="1" lang="ja-JP" altLang="en-US" sz="2800" b="1" dirty="0"/>
          </a:p>
        </p:txBody>
      </p:sp>
      <p:sp>
        <p:nvSpPr>
          <p:cNvPr id="3" name="テキスト ボックス 2"/>
          <p:cNvSpPr txBox="1"/>
          <p:nvPr/>
        </p:nvSpPr>
        <p:spPr>
          <a:xfrm>
            <a:off x="395536" y="1890329"/>
            <a:ext cx="1121422" cy="338553"/>
          </a:xfrm>
          <a:prstGeom prst="rect">
            <a:avLst/>
          </a:prstGeom>
          <a:solidFill>
            <a:schemeClr val="bg1"/>
          </a:solidFill>
          <a:ln>
            <a:solidFill>
              <a:schemeClr val="tx1"/>
            </a:solidFill>
          </a:ln>
        </p:spPr>
        <p:txBody>
          <a:bodyPr wrap="square" rtlCol="0">
            <a:spAutoFit/>
          </a:bodyPr>
          <a:lstStyle/>
          <a:p>
            <a:r>
              <a:rPr kumimoji="1" lang="en-US" altLang="ja-JP" sz="1600" b="1" dirty="0"/>
              <a:t>Transducer</a:t>
            </a:r>
            <a:endParaRPr kumimoji="1" lang="ja-JP" altLang="en-US" sz="1600" b="1" dirty="0"/>
          </a:p>
        </p:txBody>
      </p:sp>
      <p:sp>
        <p:nvSpPr>
          <p:cNvPr id="8" name="テキスト ボックス 7"/>
          <p:cNvSpPr txBox="1"/>
          <p:nvPr/>
        </p:nvSpPr>
        <p:spPr>
          <a:xfrm>
            <a:off x="652454" y="4402881"/>
            <a:ext cx="837190" cy="338554"/>
          </a:xfrm>
          <a:prstGeom prst="rect">
            <a:avLst/>
          </a:prstGeom>
          <a:solidFill>
            <a:schemeClr val="bg1"/>
          </a:solidFill>
          <a:ln>
            <a:solidFill>
              <a:schemeClr val="tx1"/>
            </a:solidFill>
          </a:ln>
        </p:spPr>
        <p:txBody>
          <a:bodyPr wrap="square" rtlCol="0">
            <a:spAutoFit/>
          </a:bodyPr>
          <a:lstStyle/>
          <a:p>
            <a:r>
              <a:rPr lang="en-US" altLang="ja-JP" sz="1600" b="1" dirty="0"/>
              <a:t>Switch</a:t>
            </a:r>
            <a:endParaRPr kumimoji="1" lang="ja-JP" altLang="en-US" sz="1400" b="1" dirty="0"/>
          </a:p>
        </p:txBody>
      </p:sp>
      <p:sp>
        <p:nvSpPr>
          <p:cNvPr id="10" name="テキスト ボックス 9"/>
          <p:cNvSpPr txBox="1"/>
          <p:nvPr/>
        </p:nvSpPr>
        <p:spPr>
          <a:xfrm>
            <a:off x="4653704" y="1856579"/>
            <a:ext cx="792088" cy="307777"/>
          </a:xfrm>
          <a:prstGeom prst="rect">
            <a:avLst/>
          </a:prstGeom>
          <a:solidFill>
            <a:schemeClr val="bg1"/>
          </a:solidFill>
          <a:ln>
            <a:solidFill>
              <a:schemeClr val="tx1"/>
            </a:solidFill>
          </a:ln>
        </p:spPr>
        <p:txBody>
          <a:bodyPr wrap="square" rtlCol="0">
            <a:spAutoFit/>
          </a:bodyPr>
          <a:lstStyle/>
          <a:p>
            <a:pPr algn="ctr"/>
            <a:r>
              <a:rPr kumimoji="1" lang="en-US" altLang="ja-JP" sz="1400" b="1" dirty="0"/>
              <a:t>Motor</a:t>
            </a:r>
            <a:endParaRPr kumimoji="1" lang="ja-JP" altLang="en-US" sz="1400" b="1" dirty="0"/>
          </a:p>
        </p:txBody>
      </p:sp>
      <p:sp>
        <p:nvSpPr>
          <p:cNvPr id="11" name="テキスト ボックス 10"/>
          <p:cNvSpPr txBox="1"/>
          <p:nvPr/>
        </p:nvSpPr>
        <p:spPr>
          <a:xfrm>
            <a:off x="3509819" y="1911698"/>
            <a:ext cx="1121422" cy="307777"/>
          </a:xfrm>
          <a:prstGeom prst="rect">
            <a:avLst/>
          </a:prstGeom>
          <a:solidFill>
            <a:schemeClr val="bg1"/>
          </a:solidFill>
          <a:ln>
            <a:solidFill>
              <a:schemeClr val="tx1"/>
            </a:solidFill>
          </a:ln>
        </p:spPr>
        <p:txBody>
          <a:bodyPr wrap="square" rtlCol="0">
            <a:spAutoFit/>
          </a:bodyPr>
          <a:lstStyle/>
          <a:p>
            <a:pPr algn="ctr"/>
            <a:r>
              <a:rPr lang="en-US" altLang="ja-JP" sz="1400" b="1" dirty="0"/>
              <a:t>Cooling</a:t>
            </a:r>
            <a:r>
              <a:rPr lang="ja-JP" altLang="en-US" sz="1400" b="1" dirty="0"/>
              <a:t> </a:t>
            </a:r>
            <a:r>
              <a:rPr lang="en-US" altLang="ja-JP" sz="1400" b="1" dirty="0"/>
              <a:t>Fan</a:t>
            </a:r>
            <a:endParaRPr kumimoji="1" lang="ja-JP" altLang="en-US" sz="1400" b="1" dirty="0"/>
          </a:p>
        </p:txBody>
      </p:sp>
      <p:sp>
        <p:nvSpPr>
          <p:cNvPr id="12" name="テキスト ボックス 11"/>
          <p:cNvSpPr txBox="1"/>
          <p:nvPr/>
        </p:nvSpPr>
        <p:spPr>
          <a:xfrm>
            <a:off x="5715822" y="1851178"/>
            <a:ext cx="810090" cy="307777"/>
          </a:xfrm>
          <a:prstGeom prst="rect">
            <a:avLst/>
          </a:prstGeom>
          <a:solidFill>
            <a:schemeClr val="bg1"/>
          </a:solidFill>
          <a:ln>
            <a:solidFill>
              <a:schemeClr val="tx1"/>
            </a:solidFill>
          </a:ln>
        </p:spPr>
        <p:txBody>
          <a:bodyPr wrap="square" rtlCol="0">
            <a:spAutoFit/>
          </a:bodyPr>
          <a:lstStyle/>
          <a:p>
            <a:pPr algn="ctr"/>
            <a:r>
              <a:rPr kumimoji="1" lang="en-US" altLang="ja-JP" sz="1400" b="1" dirty="0"/>
              <a:t>Buzzer</a:t>
            </a:r>
            <a:endParaRPr kumimoji="1" lang="ja-JP" altLang="en-US" sz="1400" b="1" dirty="0"/>
          </a:p>
        </p:txBody>
      </p:sp>
      <p:sp>
        <p:nvSpPr>
          <p:cNvPr id="13" name="テキスト ボックス 12"/>
          <p:cNvSpPr txBox="1"/>
          <p:nvPr/>
        </p:nvSpPr>
        <p:spPr>
          <a:xfrm>
            <a:off x="6309888" y="2530647"/>
            <a:ext cx="576064" cy="338554"/>
          </a:xfrm>
          <a:prstGeom prst="rect">
            <a:avLst/>
          </a:prstGeom>
          <a:solidFill>
            <a:schemeClr val="bg1"/>
          </a:solidFill>
          <a:ln>
            <a:solidFill>
              <a:schemeClr val="tx1"/>
            </a:solidFill>
          </a:ln>
        </p:spPr>
        <p:txBody>
          <a:bodyPr wrap="square" rtlCol="0">
            <a:spAutoFit/>
          </a:bodyPr>
          <a:lstStyle/>
          <a:p>
            <a:pPr algn="ctr"/>
            <a:r>
              <a:rPr lang="en-US" altLang="ja-JP" sz="1600" b="1" dirty="0"/>
              <a:t>LED</a:t>
            </a:r>
            <a:endParaRPr kumimoji="1" lang="ja-JP" altLang="en-US" sz="1400" b="1" dirty="0"/>
          </a:p>
        </p:txBody>
      </p:sp>
      <p:sp>
        <p:nvSpPr>
          <p:cNvPr id="14" name="テキスト ボックス 13"/>
          <p:cNvSpPr txBox="1"/>
          <p:nvPr/>
        </p:nvSpPr>
        <p:spPr>
          <a:xfrm>
            <a:off x="288491" y="5826764"/>
            <a:ext cx="1671296" cy="338554"/>
          </a:xfrm>
          <a:prstGeom prst="rect">
            <a:avLst/>
          </a:prstGeom>
          <a:solidFill>
            <a:schemeClr val="bg1"/>
          </a:solidFill>
          <a:ln>
            <a:solidFill>
              <a:schemeClr val="tx1"/>
            </a:solidFill>
          </a:ln>
        </p:spPr>
        <p:txBody>
          <a:bodyPr wrap="square" rtlCol="0">
            <a:spAutoFit/>
          </a:bodyPr>
          <a:lstStyle/>
          <a:p>
            <a:r>
              <a:rPr kumimoji="1" lang="en-US" altLang="ja-JP" sz="1600" b="1" dirty="0"/>
              <a:t>Cable</a:t>
            </a:r>
            <a:r>
              <a:rPr kumimoji="1" lang="ja-JP" altLang="en-US" sz="1600" b="1" dirty="0"/>
              <a:t> </a:t>
            </a:r>
            <a:r>
              <a:rPr kumimoji="1" lang="en-US" altLang="ja-JP" sz="1600" b="1" dirty="0"/>
              <a:t>Connector</a:t>
            </a:r>
            <a:endParaRPr kumimoji="1" lang="ja-JP" altLang="en-US" sz="1400" b="1" dirty="0"/>
          </a:p>
        </p:txBody>
      </p:sp>
      <p:sp>
        <p:nvSpPr>
          <p:cNvPr id="15" name="テキスト ボックス 14"/>
          <p:cNvSpPr txBox="1"/>
          <p:nvPr/>
        </p:nvSpPr>
        <p:spPr>
          <a:xfrm>
            <a:off x="3406155" y="4233604"/>
            <a:ext cx="1077798" cy="338554"/>
          </a:xfrm>
          <a:prstGeom prst="rect">
            <a:avLst/>
          </a:prstGeom>
          <a:solidFill>
            <a:schemeClr val="bg1"/>
          </a:solidFill>
          <a:ln>
            <a:solidFill>
              <a:schemeClr val="tx1"/>
            </a:solidFill>
          </a:ln>
        </p:spPr>
        <p:txBody>
          <a:bodyPr wrap="square" rtlCol="0">
            <a:spAutoFit/>
          </a:bodyPr>
          <a:lstStyle/>
          <a:p>
            <a:pPr algn="ctr"/>
            <a:r>
              <a:rPr kumimoji="1" lang="en-US" altLang="ja-JP" sz="1600" b="1" dirty="0"/>
              <a:t>Pulse</a:t>
            </a:r>
            <a:r>
              <a:rPr kumimoji="1" lang="ja-JP" altLang="en-US" sz="1600" b="1" dirty="0"/>
              <a:t> </a:t>
            </a:r>
            <a:r>
              <a:rPr kumimoji="1" lang="en-US" altLang="ja-JP" sz="1600" b="1" dirty="0"/>
              <a:t>Unit</a:t>
            </a:r>
            <a:endParaRPr kumimoji="1" lang="ja-JP" altLang="en-US" sz="1400" b="1" dirty="0"/>
          </a:p>
        </p:txBody>
      </p:sp>
      <p:cxnSp>
        <p:nvCxnSpPr>
          <p:cNvPr id="7" name="直線矢印コネクタ 6"/>
          <p:cNvCxnSpPr/>
          <p:nvPr/>
        </p:nvCxnSpPr>
        <p:spPr>
          <a:xfrm>
            <a:off x="1187624" y="2228883"/>
            <a:ext cx="160267" cy="788637"/>
          </a:xfrm>
          <a:prstGeom prst="straightConnector1">
            <a:avLst/>
          </a:prstGeom>
          <a:ln w="19050">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p:nvPr/>
        </p:nvCxnSpPr>
        <p:spPr>
          <a:xfrm flipV="1">
            <a:off x="1172474" y="3920490"/>
            <a:ext cx="547741" cy="482392"/>
          </a:xfrm>
          <a:prstGeom prst="straightConnector1">
            <a:avLst/>
          </a:prstGeom>
          <a:ln w="19050">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23" name="直線矢印コネクタ 22"/>
          <p:cNvCxnSpPr>
            <a:stCxn id="14" idx="3"/>
          </p:cNvCxnSpPr>
          <p:nvPr/>
        </p:nvCxnSpPr>
        <p:spPr>
          <a:xfrm flipV="1">
            <a:off x="1959787" y="5537617"/>
            <a:ext cx="564175" cy="458424"/>
          </a:xfrm>
          <a:prstGeom prst="straightConnector1">
            <a:avLst/>
          </a:prstGeom>
          <a:ln w="19050">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25" name="直線矢印コネクタ 24"/>
          <p:cNvCxnSpPr>
            <a:stCxn id="15" idx="0"/>
          </p:cNvCxnSpPr>
          <p:nvPr/>
        </p:nvCxnSpPr>
        <p:spPr>
          <a:xfrm flipV="1">
            <a:off x="3945054" y="3154680"/>
            <a:ext cx="495501" cy="1078924"/>
          </a:xfrm>
          <a:prstGeom prst="straightConnector1">
            <a:avLst/>
          </a:prstGeom>
          <a:ln w="19050">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27" name="直線矢印コネクタ 26"/>
          <p:cNvCxnSpPr/>
          <p:nvPr/>
        </p:nvCxnSpPr>
        <p:spPr>
          <a:xfrm>
            <a:off x="4070530" y="2240280"/>
            <a:ext cx="781505" cy="354330"/>
          </a:xfrm>
          <a:prstGeom prst="straightConnector1">
            <a:avLst/>
          </a:prstGeom>
          <a:ln w="19050">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a:off x="4996360" y="2194560"/>
            <a:ext cx="255725" cy="800100"/>
          </a:xfrm>
          <a:prstGeom prst="straightConnector1">
            <a:avLst/>
          </a:prstGeom>
          <a:ln w="19050">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31" name="直線矢印コネクタ 30"/>
          <p:cNvCxnSpPr/>
          <p:nvPr/>
        </p:nvCxnSpPr>
        <p:spPr>
          <a:xfrm flipH="1">
            <a:off x="5709285" y="2194524"/>
            <a:ext cx="267813" cy="262926"/>
          </a:xfrm>
          <a:prstGeom prst="straightConnector1">
            <a:avLst/>
          </a:prstGeom>
          <a:ln w="19050">
            <a:solidFill>
              <a:schemeClr val="accent2"/>
            </a:solidFill>
            <a:tailEnd type="oval"/>
          </a:ln>
        </p:spPr>
        <p:style>
          <a:lnRef idx="1">
            <a:schemeClr val="accent1"/>
          </a:lnRef>
          <a:fillRef idx="0">
            <a:schemeClr val="accent1"/>
          </a:fillRef>
          <a:effectRef idx="0">
            <a:schemeClr val="accent1"/>
          </a:effectRef>
          <a:fontRef idx="minor">
            <a:schemeClr val="tx1"/>
          </a:fontRef>
        </p:style>
      </p:cxnSp>
      <p:cxnSp>
        <p:nvCxnSpPr>
          <p:cNvPr id="33" name="直線矢印コネクタ 32"/>
          <p:cNvCxnSpPr/>
          <p:nvPr/>
        </p:nvCxnSpPr>
        <p:spPr>
          <a:xfrm flipH="1" flipV="1">
            <a:off x="5960745" y="2674620"/>
            <a:ext cx="349145" cy="54023"/>
          </a:xfrm>
          <a:prstGeom prst="straightConnector1">
            <a:avLst/>
          </a:prstGeom>
          <a:ln w="19050">
            <a:solidFill>
              <a:schemeClr val="accent2"/>
            </a:solidFill>
            <a:tailEnd type="oval"/>
          </a:ln>
        </p:spPr>
        <p:style>
          <a:lnRef idx="1">
            <a:schemeClr val="accent1"/>
          </a:lnRef>
          <a:fillRef idx="0">
            <a:schemeClr val="accent1"/>
          </a:fillRef>
          <a:effectRef idx="0">
            <a:schemeClr val="accent1"/>
          </a:effectRef>
          <a:fontRef idx="minor">
            <a:schemeClr val="tx1"/>
          </a:fontRef>
        </p:style>
      </p:cxnSp>
      <p:sp>
        <p:nvSpPr>
          <p:cNvPr id="44" name="テキスト ボックス 43"/>
          <p:cNvSpPr txBox="1"/>
          <p:nvPr/>
        </p:nvSpPr>
        <p:spPr>
          <a:xfrm>
            <a:off x="2728803" y="5950465"/>
            <a:ext cx="2015657" cy="400110"/>
          </a:xfrm>
          <a:prstGeom prst="rect">
            <a:avLst/>
          </a:prstGeom>
          <a:noFill/>
        </p:spPr>
        <p:txBody>
          <a:bodyPr wrap="square" rtlCol="0">
            <a:spAutoFit/>
          </a:bodyPr>
          <a:lstStyle/>
          <a:p>
            <a:r>
              <a:rPr lang="en-US" altLang="ja-JP" sz="2000" dirty="0"/>
              <a:t>UDP-A100MC</a:t>
            </a:r>
            <a:endParaRPr kumimoji="1" lang="ja-JP" altLang="en-US" sz="2000" dirty="0"/>
          </a:p>
        </p:txBody>
      </p:sp>
      <p:sp>
        <p:nvSpPr>
          <p:cNvPr id="48" name="テキスト ボックス 47"/>
          <p:cNvSpPr txBox="1"/>
          <p:nvPr/>
        </p:nvSpPr>
        <p:spPr>
          <a:xfrm>
            <a:off x="6518029" y="5779759"/>
            <a:ext cx="2329747" cy="400110"/>
          </a:xfrm>
          <a:prstGeom prst="rect">
            <a:avLst/>
          </a:prstGeom>
          <a:noFill/>
        </p:spPr>
        <p:txBody>
          <a:bodyPr wrap="square" rtlCol="0">
            <a:spAutoFit/>
          </a:bodyPr>
          <a:lstStyle/>
          <a:p>
            <a:r>
              <a:rPr lang="en-US" altLang="ja-JP" sz="2000" dirty="0"/>
              <a:t>UDP-A100MC(TL)</a:t>
            </a:r>
            <a:endParaRPr kumimoji="1" lang="ja-JP" altLang="en-US" sz="2000" dirty="0"/>
          </a:p>
        </p:txBody>
      </p:sp>
      <p:cxnSp>
        <p:nvCxnSpPr>
          <p:cNvPr id="28" name="直線コネクタ 27"/>
          <p:cNvCxnSpPr/>
          <p:nvPr/>
        </p:nvCxnSpPr>
        <p:spPr>
          <a:xfrm>
            <a:off x="6218961" y="3188663"/>
            <a:ext cx="0" cy="322592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直線コネクタ 41"/>
          <p:cNvCxnSpPr/>
          <p:nvPr/>
        </p:nvCxnSpPr>
        <p:spPr>
          <a:xfrm flipH="1">
            <a:off x="6218961" y="3188663"/>
            <a:ext cx="263214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図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47617" y="3252637"/>
            <a:ext cx="2171506" cy="2552522"/>
          </a:xfrm>
          <a:prstGeom prst="rect">
            <a:avLst/>
          </a:prstGeom>
        </p:spPr>
      </p:pic>
      <p:sp>
        <p:nvSpPr>
          <p:cNvPr id="32" name="テキスト ボックス 31"/>
          <p:cNvSpPr txBox="1"/>
          <p:nvPr/>
        </p:nvSpPr>
        <p:spPr>
          <a:xfrm>
            <a:off x="2398199" y="1696341"/>
            <a:ext cx="1077798" cy="307777"/>
          </a:xfrm>
          <a:prstGeom prst="rect">
            <a:avLst/>
          </a:prstGeom>
          <a:solidFill>
            <a:schemeClr val="bg1"/>
          </a:solidFill>
          <a:ln>
            <a:solidFill>
              <a:schemeClr val="tx1"/>
            </a:solidFill>
          </a:ln>
        </p:spPr>
        <p:txBody>
          <a:bodyPr wrap="square" rtlCol="0">
            <a:spAutoFit/>
          </a:bodyPr>
          <a:lstStyle/>
          <a:p>
            <a:pPr algn="ctr"/>
            <a:r>
              <a:rPr kumimoji="1" lang="en-US" altLang="ja-JP" sz="1400" b="1" dirty="0"/>
              <a:t>Suspension</a:t>
            </a:r>
            <a:endParaRPr kumimoji="1" lang="ja-JP" altLang="en-US" sz="1400" b="1" dirty="0"/>
          </a:p>
        </p:txBody>
      </p:sp>
      <p:cxnSp>
        <p:nvCxnSpPr>
          <p:cNvPr id="34" name="直線矢印コネクタ 33"/>
          <p:cNvCxnSpPr>
            <a:cxnSpLocks/>
            <a:stCxn id="32" idx="1"/>
          </p:cNvCxnSpPr>
          <p:nvPr/>
        </p:nvCxnSpPr>
        <p:spPr>
          <a:xfrm flipH="1">
            <a:off x="2088387" y="1850230"/>
            <a:ext cx="309812" cy="242637"/>
          </a:xfrm>
          <a:prstGeom prst="straightConnector1">
            <a:avLst/>
          </a:prstGeom>
          <a:ln w="19050">
            <a:solidFill>
              <a:schemeClr val="accent2"/>
            </a:solidFill>
            <a:tailEnd type="oval"/>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683568" y="908720"/>
            <a:ext cx="4312779" cy="677108"/>
          </a:xfrm>
          <a:prstGeom prst="rect">
            <a:avLst/>
          </a:prstGeom>
          <a:noFill/>
        </p:spPr>
        <p:txBody>
          <a:bodyPr wrap="square" rtlCol="0">
            <a:spAutoFit/>
          </a:bodyPr>
          <a:lstStyle/>
          <a:p>
            <a:r>
              <a:rPr lang="ja-JP" altLang="en-US" sz="1900" b="1" dirty="0"/>
              <a:t>・</a:t>
            </a:r>
            <a:r>
              <a:rPr lang="en-US" altLang="ja-JP" sz="1900" b="1" dirty="0"/>
              <a:t>Brushless </a:t>
            </a:r>
            <a:r>
              <a:rPr lang="en-US" altLang="ja-JP" sz="1900" b="1" dirty="0" err="1"/>
              <a:t>Magnetostrictive</a:t>
            </a:r>
            <a:r>
              <a:rPr lang="en-US" altLang="ja-JP" sz="1900" b="1" dirty="0"/>
              <a:t> Transducer</a:t>
            </a:r>
          </a:p>
          <a:p>
            <a:r>
              <a:rPr lang="ja-JP" altLang="en-US" sz="1900" b="1" dirty="0"/>
              <a:t>・</a:t>
            </a:r>
            <a:r>
              <a:rPr lang="en-US" altLang="ja-JP" sz="1900" b="1" dirty="0"/>
              <a:t>Buzzer &amp; LED to Confirm Fastening</a:t>
            </a:r>
          </a:p>
        </p:txBody>
      </p:sp>
      <p:sp>
        <p:nvSpPr>
          <p:cNvPr id="35" name="角丸四角形 34"/>
          <p:cNvSpPr/>
          <p:nvPr/>
        </p:nvSpPr>
        <p:spPr>
          <a:xfrm>
            <a:off x="683569" y="836712"/>
            <a:ext cx="7935554" cy="774382"/>
          </a:xfrm>
          <a:prstGeom prst="round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5298805" y="939711"/>
            <a:ext cx="2570984" cy="384721"/>
          </a:xfrm>
          <a:prstGeom prst="rect">
            <a:avLst/>
          </a:prstGeom>
          <a:noFill/>
        </p:spPr>
        <p:txBody>
          <a:bodyPr wrap="square" rtlCol="0">
            <a:spAutoFit/>
          </a:bodyPr>
          <a:lstStyle/>
          <a:p>
            <a:r>
              <a:rPr lang="ja-JP" altLang="en-US" sz="1900" b="1" dirty="0"/>
              <a:t>・</a:t>
            </a:r>
            <a:r>
              <a:rPr lang="en-US" altLang="ja-JP" sz="1900" b="1" dirty="0"/>
              <a:t>Powerful Cooling Fan</a:t>
            </a:r>
            <a:endParaRPr lang="ja-JP" altLang="en-US" sz="1900" b="1" dirty="0"/>
          </a:p>
        </p:txBody>
      </p:sp>
      <p:cxnSp>
        <p:nvCxnSpPr>
          <p:cNvPr id="37" name="直線コネクタ 36"/>
          <p:cNvCxnSpPr/>
          <p:nvPr/>
        </p:nvCxnSpPr>
        <p:spPr>
          <a:xfrm flipH="1" flipV="1">
            <a:off x="5234160" y="939366"/>
            <a:ext cx="1" cy="586006"/>
          </a:xfrm>
          <a:prstGeom prst="line">
            <a:avLst/>
          </a:prstGeom>
          <a:ln w="19050">
            <a:solidFill>
              <a:schemeClr val="tx2">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38" name="テキスト ボックス 37">
            <a:extLst>
              <a:ext uri="{FF2B5EF4-FFF2-40B4-BE49-F238E27FC236}">
                <a16:creationId xmlns:a16="http://schemas.microsoft.com/office/drawing/2014/main" id="{3809D688-09E1-4256-A1EC-239ED42AEA61}"/>
              </a:ext>
            </a:extLst>
          </p:cNvPr>
          <p:cNvSpPr txBox="1"/>
          <p:nvPr/>
        </p:nvSpPr>
        <p:spPr>
          <a:xfrm>
            <a:off x="8467047" y="260648"/>
            <a:ext cx="713465" cy="369332"/>
          </a:xfrm>
          <a:prstGeom prst="rect">
            <a:avLst/>
          </a:prstGeom>
          <a:noFill/>
        </p:spPr>
        <p:txBody>
          <a:bodyPr wrap="none" rtlCol="0">
            <a:spAutoFit/>
          </a:bodyPr>
          <a:lstStyle/>
          <a:p>
            <a:r>
              <a:rPr kumimoji="1" lang="en-US" altLang="ja-JP" dirty="0">
                <a:solidFill>
                  <a:srgbClr val="FF0000"/>
                </a:solidFill>
              </a:rPr>
              <a:t>URYU</a:t>
            </a:r>
            <a:endParaRPr kumimoji="1" lang="ja-JP" altLang="en-US" dirty="0">
              <a:solidFill>
                <a:srgbClr val="FF0000"/>
              </a:solidFill>
            </a:endParaRPr>
          </a:p>
        </p:txBody>
      </p:sp>
      <p:cxnSp>
        <p:nvCxnSpPr>
          <p:cNvPr id="39" name="直線コネクタ 38">
            <a:extLst>
              <a:ext uri="{FF2B5EF4-FFF2-40B4-BE49-F238E27FC236}">
                <a16:creationId xmlns:a16="http://schemas.microsoft.com/office/drawing/2014/main" id="{45472AED-0356-4990-B9F3-A0EC13CE9CBA}"/>
              </a:ext>
            </a:extLst>
          </p:cNvPr>
          <p:cNvCxnSpPr/>
          <p:nvPr/>
        </p:nvCxnSpPr>
        <p:spPr>
          <a:xfrm>
            <a:off x="0" y="548680"/>
            <a:ext cx="9144000"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sp>
        <p:nvSpPr>
          <p:cNvPr id="40" name="テキスト ボックス 39">
            <a:extLst>
              <a:ext uri="{FF2B5EF4-FFF2-40B4-BE49-F238E27FC236}">
                <a16:creationId xmlns:a16="http://schemas.microsoft.com/office/drawing/2014/main" id="{B252684B-2E59-4331-9856-E09BC4D86826}"/>
              </a:ext>
            </a:extLst>
          </p:cNvPr>
          <p:cNvSpPr txBox="1"/>
          <p:nvPr/>
        </p:nvSpPr>
        <p:spPr>
          <a:xfrm>
            <a:off x="7390758" y="2674620"/>
            <a:ext cx="1671296" cy="338554"/>
          </a:xfrm>
          <a:prstGeom prst="rect">
            <a:avLst/>
          </a:prstGeom>
          <a:solidFill>
            <a:schemeClr val="bg1"/>
          </a:solidFill>
          <a:ln>
            <a:solidFill>
              <a:schemeClr val="tx1"/>
            </a:solidFill>
          </a:ln>
        </p:spPr>
        <p:txBody>
          <a:bodyPr wrap="square" rtlCol="0">
            <a:spAutoFit/>
          </a:bodyPr>
          <a:lstStyle/>
          <a:p>
            <a:r>
              <a:rPr kumimoji="1" lang="en-US" altLang="ja-JP" sz="1600" b="1" dirty="0"/>
              <a:t>Cable</a:t>
            </a:r>
            <a:r>
              <a:rPr kumimoji="1" lang="ja-JP" altLang="en-US" sz="1600" b="1" dirty="0"/>
              <a:t> </a:t>
            </a:r>
            <a:r>
              <a:rPr kumimoji="1" lang="en-US" altLang="ja-JP" sz="1600" b="1" dirty="0"/>
              <a:t>Connector</a:t>
            </a:r>
            <a:endParaRPr kumimoji="1" lang="ja-JP" altLang="en-US" sz="1400" b="1" dirty="0"/>
          </a:p>
        </p:txBody>
      </p:sp>
      <p:cxnSp>
        <p:nvCxnSpPr>
          <p:cNvPr id="41" name="直線矢印コネクタ 40">
            <a:extLst>
              <a:ext uri="{FF2B5EF4-FFF2-40B4-BE49-F238E27FC236}">
                <a16:creationId xmlns:a16="http://schemas.microsoft.com/office/drawing/2014/main" id="{8F97D6D6-F371-44E5-BFE1-44E25E2841AB}"/>
              </a:ext>
            </a:extLst>
          </p:cNvPr>
          <p:cNvCxnSpPr>
            <a:cxnSpLocks/>
          </p:cNvCxnSpPr>
          <p:nvPr/>
        </p:nvCxnSpPr>
        <p:spPr>
          <a:xfrm>
            <a:off x="8114528" y="3025091"/>
            <a:ext cx="201888" cy="547925"/>
          </a:xfrm>
          <a:prstGeom prst="straightConnector1">
            <a:avLst/>
          </a:prstGeom>
          <a:ln w="19050">
            <a:solidFill>
              <a:schemeClr val="accent2"/>
            </a:solidFill>
            <a:tailEnd type="ova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00743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232470" y="692696"/>
            <a:ext cx="2232248" cy="360040"/>
          </a:xfrm>
        </p:spPr>
        <p:txBody>
          <a:bodyPr>
            <a:noAutofit/>
          </a:bodyPr>
          <a:lstStyle/>
          <a:p>
            <a:pPr marL="0" indent="0">
              <a:buNone/>
            </a:pPr>
            <a:r>
              <a:rPr kumimoji="1" lang="ja-JP" altLang="en-US" sz="1800" b="1" dirty="0"/>
              <a:t>・</a:t>
            </a:r>
            <a:r>
              <a:rPr lang="en-US" altLang="ja-JP" sz="1800" b="1" dirty="0">
                <a:latin typeface="Calibri" panose="020F0502020204030204" pitchFamily="34" charset="0"/>
                <a:cs typeface="Calibri" panose="020F0502020204030204" pitchFamily="34" charset="0"/>
              </a:rPr>
              <a:t>Auto-Relief (PAT.)</a:t>
            </a:r>
            <a:endParaRPr kumimoji="1" lang="en-US" altLang="ja-JP" sz="1800" b="1" dirty="0">
              <a:latin typeface="Calibri" panose="020F0502020204030204" pitchFamily="34" charset="0"/>
              <a:cs typeface="Calibri" panose="020F0502020204030204" pitchFamily="34" charset="0"/>
            </a:endParaRPr>
          </a:p>
        </p:txBody>
      </p:sp>
      <p:sp>
        <p:nvSpPr>
          <p:cNvPr id="4" name="タイトル 1"/>
          <p:cNvSpPr txBox="1">
            <a:spLocks/>
          </p:cNvSpPr>
          <p:nvPr/>
        </p:nvSpPr>
        <p:spPr>
          <a:xfrm>
            <a:off x="326651" y="-9760"/>
            <a:ext cx="6216164"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457200" indent="-457200" algn="l">
              <a:buFont typeface="Wingdings" panose="05000000000000000000" pitchFamily="2" charset="2"/>
              <a:buChar char="u"/>
            </a:pPr>
            <a:r>
              <a:rPr lang="en-US" altLang="ja-JP" sz="2800" b="1" dirty="0">
                <a:latin typeface="Calibri" panose="020F0502020204030204" pitchFamily="34" charset="0"/>
                <a:cs typeface="Calibri" panose="020F0502020204030204" pitchFamily="34" charset="0"/>
              </a:rPr>
              <a:t>Features of UDP-MC Series</a:t>
            </a:r>
            <a:endParaRPr lang="ja-JP" altLang="en-US" sz="2800" b="1" dirty="0">
              <a:latin typeface="Calibri" panose="020F0502020204030204" pitchFamily="34" charset="0"/>
              <a:cs typeface="Calibri" panose="020F0502020204030204" pitchFamily="34" charset="0"/>
            </a:endParaRPr>
          </a:p>
        </p:txBody>
      </p:sp>
      <p:pic>
        <p:nvPicPr>
          <p:cNvPr id="2050" name="Picture 2" descr="C:\Users\oonishi\Desktop\100MC講習\画像\オートリリーフ.bmp"/>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4173" y="692697"/>
            <a:ext cx="2332323" cy="2664296"/>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oonishi\Desktop\100MC講習\画像\オートリリーフ2.bmp"/>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40713" y="1320795"/>
            <a:ext cx="1447511" cy="1320130"/>
          </a:xfrm>
          <a:prstGeom prst="rect">
            <a:avLst/>
          </a:prstGeom>
          <a:noFill/>
          <a:extLst>
            <a:ext uri="{909E8E84-426E-40DD-AFC4-6F175D3DCCD1}">
              <a14:hiddenFill xmlns:a14="http://schemas.microsoft.com/office/drawing/2010/main">
                <a:solidFill>
                  <a:srgbClr val="FFFFFF"/>
                </a:solidFill>
              </a14:hiddenFill>
            </a:ext>
          </a:extLst>
        </p:spPr>
      </p:pic>
      <p:cxnSp>
        <p:nvCxnSpPr>
          <p:cNvPr id="6" name="直線コネクタ 5"/>
          <p:cNvCxnSpPr/>
          <p:nvPr/>
        </p:nvCxnSpPr>
        <p:spPr>
          <a:xfrm>
            <a:off x="251520" y="3586733"/>
            <a:ext cx="8640960"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9" name="コンテンツ プレースホルダー 2"/>
          <p:cNvSpPr txBox="1">
            <a:spLocks/>
          </p:cNvSpPr>
          <p:nvPr/>
        </p:nvSpPr>
        <p:spPr>
          <a:xfrm>
            <a:off x="224126" y="3715261"/>
            <a:ext cx="2619682" cy="360040"/>
          </a:xfrm>
          <a:prstGeom prst="rect">
            <a:avLst/>
          </a:prstGeom>
        </p:spPr>
        <p:txBody>
          <a:bodyPr vert="horz" lIns="91440" tIns="45720" rIns="91440" bIns="45720" rtlCol="0">
            <a:normAutofit fontScale="92500"/>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en-US" sz="1800" b="1" dirty="0">
                <a:latin typeface="Calibri" panose="020F0502020204030204" pitchFamily="34" charset="0"/>
                <a:cs typeface="Calibri" panose="020F0502020204030204" pitchFamily="34" charset="0"/>
              </a:rPr>
              <a:t>・</a:t>
            </a:r>
            <a:r>
              <a:rPr lang="en-US" altLang="ja-JP" sz="1800" b="1" dirty="0">
                <a:latin typeface="Calibri" panose="020F0502020204030204" pitchFamily="34" charset="0"/>
                <a:cs typeface="Calibri" panose="020F0502020204030204" pitchFamily="34" charset="0"/>
              </a:rPr>
              <a:t>2-Step</a:t>
            </a:r>
            <a:r>
              <a:rPr lang="ja-JP" altLang="en-US" sz="1800" b="1" dirty="0">
                <a:latin typeface="Calibri" panose="020F0502020204030204" pitchFamily="34" charset="0"/>
                <a:cs typeface="Calibri" panose="020F0502020204030204" pitchFamily="34" charset="0"/>
              </a:rPr>
              <a:t> </a:t>
            </a:r>
            <a:r>
              <a:rPr lang="en-US" altLang="ja-JP" sz="1800" b="1" dirty="0">
                <a:latin typeface="Calibri" panose="020F0502020204030204" pitchFamily="34" charset="0"/>
                <a:cs typeface="Calibri" panose="020F0502020204030204" pitchFamily="34" charset="0"/>
              </a:rPr>
              <a:t>Tightening Process</a:t>
            </a:r>
          </a:p>
        </p:txBody>
      </p:sp>
      <p:sp>
        <p:nvSpPr>
          <p:cNvPr id="2" name="テキスト ボックス 1"/>
          <p:cNvSpPr txBox="1"/>
          <p:nvPr/>
        </p:nvSpPr>
        <p:spPr>
          <a:xfrm>
            <a:off x="5652120" y="1052736"/>
            <a:ext cx="1296144" cy="307777"/>
          </a:xfrm>
          <a:prstGeom prst="rect">
            <a:avLst/>
          </a:prstGeom>
          <a:noFill/>
        </p:spPr>
        <p:txBody>
          <a:bodyPr wrap="square" rtlCol="0">
            <a:spAutoFit/>
          </a:bodyPr>
          <a:lstStyle/>
          <a:p>
            <a:r>
              <a:rPr lang="en-US" altLang="ja-JP" sz="1400" dirty="0">
                <a:latin typeface="Calibri" panose="020F0502020204030204" pitchFamily="34" charset="0"/>
                <a:cs typeface="Calibri" panose="020F0502020204030204" pitchFamily="34" charset="0"/>
              </a:rPr>
              <a:t>Auto</a:t>
            </a:r>
            <a:r>
              <a:rPr lang="ja-JP" altLang="en-US" sz="1400" dirty="0">
                <a:latin typeface="Calibri" panose="020F0502020204030204" pitchFamily="34" charset="0"/>
                <a:cs typeface="Calibri" panose="020F0502020204030204" pitchFamily="34" charset="0"/>
              </a:rPr>
              <a:t> </a:t>
            </a:r>
            <a:r>
              <a:rPr lang="en-US" altLang="ja-JP" sz="1400" dirty="0">
                <a:latin typeface="Calibri" panose="020F0502020204030204" pitchFamily="34" charset="0"/>
                <a:cs typeface="Calibri" panose="020F0502020204030204" pitchFamily="34" charset="0"/>
              </a:rPr>
              <a:t>Relief</a:t>
            </a:r>
            <a:endParaRPr kumimoji="1" lang="ja-JP" altLang="en-US" sz="1400" dirty="0">
              <a:latin typeface="Calibri" panose="020F0502020204030204" pitchFamily="34" charset="0"/>
              <a:cs typeface="Calibri" panose="020F0502020204030204" pitchFamily="34" charset="0"/>
            </a:endParaRPr>
          </a:p>
        </p:txBody>
      </p:sp>
      <p:sp>
        <p:nvSpPr>
          <p:cNvPr id="5" name="テキスト ボックス 4"/>
          <p:cNvSpPr txBox="1"/>
          <p:nvPr/>
        </p:nvSpPr>
        <p:spPr>
          <a:xfrm>
            <a:off x="426216" y="990253"/>
            <a:ext cx="4505824" cy="1477328"/>
          </a:xfrm>
          <a:prstGeom prst="rect">
            <a:avLst/>
          </a:prstGeom>
          <a:noFill/>
        </p:spPr>
        <p:txBody>
          <a:bodyPr wrap="square" rtlCol="0">
            <a:spAutoFit/>
          </a:bodyPr>
          <a:lstStyle/>
          <a:p>
            <a:r>
              <a:rPr lang="en-US" altLang="ja-JP" sz="1500" dirty="0">
                <a:latin typeface="Calibri" panose="020F0502020204030204" pitchFamily="34" charset="0"/>
                <a:cs typeface="Calibri" panose="020F0502020204030204" pitchFamily="34" charset="0"/>
              </a:rPr>
              <a:t>Conventional relief valve changes the area of bypass which transfers the oil pressure generated in the pulse unit from high-pressured area to low</a:t>
            </a:r>
            <a:r>
              <a:rPr lang="ja-JP" altLang="en-US" sz="1500" dirty="0">
                <a:latin typeface="Calibri" panose="020F0502020204030204" pitchFamily="34" charset="0"/>
                <a:cs typeface="Calibri" panose="020F0502020204030204" pitchFamily="34" charset="0"/>
              </a:rPr>
              <a:t> </a:t>
            </a:r>
            <a:r>
              <a:rPr lang="en-US" altLang="ja-JP" sz="1500" dirty="0">
                <a:latin typeface="Calibri" panose="020F0502020204030204" pitchFamily="34" charset="0"/>
                <a:cs typeface="Calibri" panose="020F0502020204030204" pitchFamily="34" charset="0"/>
              </a:rPr>
              <a:t>to adjust torque and pulse number depending on target torque.  Newly developed auto-relief automatically changes the area of bypass by changing oil pressure inside the pulse unit.</a:t>
            </a:r>
            <a:endParaRPr kumimoji="1" lang="en-US" altLang="ja-JP" sz="1500" dirty="0">
              <a:latin typeface="Calibri" panose="020F0502020204030204" pitchFamily="34" charset="0"/>
              <a:cs typeface="Calibri" panose="020F0502020204030204" pitchFamily="34" charset="0"/>
            </a:endParaRPr>
          </a:p>
        </p:txBody>
      </p:sp>
      <p:sp>
        <p:nvSpPr>
          <p:cNvPr id="31" name="テキスト ボックス 30"/>
          <p:cNvSpPr txBox="1"/>
          <p:nvPr/>
        </p:nvSpPr>
        <p:spPr>
          <a:xfrm>
            <a:off x="5004048" y="2751609"/>
            <a:ext cx="1772133" cy="307777"/>
          </a:xfrm>
          <a:prstGeom prst="rect">
            <a:avLst/>
          </a:prstGeom>
          <a:noFill/>
        </p:spPr>
        <p:txBody>
          <a:bodyPr wrap="square" rtlCol="0">
            <a:spAutoFit/>
          </a:bodyPr>
          <a:lstStyle/>
          <a:p>
            <a:r>
              <a:rPr lang="en-US" altLang="ja-JP" sz="1400" dirty="0">
                <a:latin typeface="Calibri" panose="020F0502020204030204" pitchFamily="34" charset="0"/>
                <a:cs typeface="Calibri" panose="020F0502020204030204" pitchFamily="34" charset="0"/>
              </a:rPr>
              <a:t>Relief Valve (Fixed)</a:t>
            </a:r>
            <a:endParaRPr kumimoji="1" lang="ja-JP" altLang="en-US" sz="1400" dirty="0">
              <a:latin typeface="Calibri" panose="020F0502020204030204" pitchFamily="34" charset="0"/>
              <a:cs typeface="Calibri" panose="020F0502020204030204" pitchFamily="34" charset="0"/>
            </a:endParaRPr>
          </a:p>
        </p:txBody>
      </p:sp>
      <p:cxnSp>
        <p:nvCxnSpPr>
          <p:cNvPr id="32" name="直線矢印コネクタ 31"/>
          <p:cNvCxnSpPr/>
          <p:nvPr/>
        </p:nvCxnSpPr>
        <p:spPr>
          <a:xfrm flipV="1">
            <a:off x="5417283" y="2057400"/>
            <a:ext cx="111980" cy="713755"/>
          </a:xfrm>
          <a:prstGeom prst="straightConnector1">
            <a:avLst/>
          </a:prstGeom>
          <a:ln w="19050">
            <a:solidFill>
              <a:schemeClr val="accent2"/>
            </a:solidFill>
            <a:tailEnd type="arrow"/>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p:nvPr/>
        </p:nvCxnSpPr>
        <p:spPr>
          <a:xfrm flipH="1">
            <a:off x="6348413" y="1329876"/>
            <a:ext cx="194402" cy="613224"/>
          </a:xfrm>
          <a:prstGeom prst="straightConnector1">
            <a:avLst/>
          </a:prstGeom>
          <a:ln w="19050">
            <a:solidFill>
              <a:schemeClr val="accent2"/>
            </a:solidFill>
            <a:tailEnd type="arrow"/>
          </a:ln>
        </p:spPr>
        <p:style>
          <a:lnRef idx="1">
            <a:schemeClr val="accent1"/>
          </a:lnRef>
          <a:fillRef idx="0">
            <a:schemeClr val="accent1"/>
          </a:fillRef>
          <a:effectRef idx="0">
            <a:schemeClr val="accent1"/>
          </a:effectRef>
          <a:fontRef idx="minor">
            <a:schemeClr val="tx1"/>
          </a:fontRef>
        </p:style>
      </p:cxnSp>
      <p:sp>
        <p:nvSpPr>
          <p:cNvPr id="40" name="テキスト ボックス 39"/>
          <p:cNvSpPr txBox="1"/>
          <p:nvPr/>
        </p:nvSpPr>
        <p:spPr>
          <a:xfrm>
            <a:off x="498222" y="3989576"/>
            <a:ext cx="4919057" cy="738664"/>
          </a:xfrm>
          <a:prstGeom prst="rect">
            <a:avLst/>
          </a:prstGeom>
          <a:noFill/>
        </p:spPr>
        <p:txBody>
          <a:bodyPr wrap="square" rtlCol="0">
            <a:spAutoFit/>
          </a:bodyPr>
          <a:lstStyle/>
          <a:p>
            <a:r>
              <a:rPr kumimoji="1" lang="en-US" altLang="ja-JP" sz="1400" dirty="0">
                <a:latin typeface="Calibri" panose="020F0502020204030204" pitchFamily="34" charset="0"/>
                <a:cs typeface="Calibri" panose="020F0502020204030204" pitchFamily="34" charset="0"/>
              </a:rPr>
              <a:t>Motor Speed and Current (motor torque) level are programmable.  </a:t>
            </a:r>
          </a:p>
          <a:p>
            <a:r>
              <a:rPr kumimoji="1" lang="en-US" altLang="ja-JP" sz="1400" dirty="0">
                <a:latin typeface="Calibri" panose="020F0502020204030204" pitchFamily="34" charset="0"/>
                <a:cs typeface="Calibri" panose="020F0502020204030204" pitchFamily="34" charset="0"/>
              </a:rPr>
              <a:t>Stage </a:t>
            </a:r>
            <a:r>
              <a:rPr kumimoji="1" lang="ja-JP" altLang="en-US" sz="1400" dirty="0">
                <a:latin typeface="Calibri" panose="020F0502020204030204" pitchFamily="34" charset="0"/>
                <a:cs typeface="Calibri" panose="020F0502020204030204" pitchFamily="34" charset="0"/>
              </a:rPr>
              <a:t>① </a:t>
            </a:r>
            <a:r>
              <a:rPr kumimoji="1" lang="en-US" altLang="ja-JP" sz="1400" dirty="0">
                <a:latin typeface="Calibri" panose="020F0502020204030204" pitchFamily="34" charset="0"/>
                <a:cs typeface="Calibri" panose="020F0502020204030204" pitchFamily="34" charset="0"/>
              </a:rPr>
              <a:t>= from Switch ON to START Torque</a:t>
            </a:r>
          </a:p>
          <a:p>
            <a:r>
              <a:rPr kumimoji="1" lang="en-US" altLang="ja-JP" sz="1400" dirty="0">
                <a:latin typeface="Calibri" panose="020F0502020204030204" pitchFamily="34" charset="0"/>
                <a:cs typeface="Calibri" panose="020F0502020204030204" pitchFamily="34" charset="0"/>
              </a:rPr>
              <a:t>Stage </a:t>
            </a:r>
            <a:r>
              <a:rPr kumimoji="1" lang="ja-JP" altLang="en-US" sz="1400" dirty="0">
                <a:latin typeface="Calibri" panose="020F0502020204030204" pitchFamily="34" charset="0"/>
                <a:cs typeface="Calibri" panose="020F0502020204030204" pitchFamily="34" charset="0"/>
              </a:rPr>
              <a:t>② </a:t>
            </a:r>
            <a:r>
              <a:rPr kumimoji="1" lang="en-US" altLang="ja-JP" sz="1400" dirty="0">
                <a:latin typeface="Calibri" panose="020F0502020204030204" pitchFamily="34" charset="0"/>
                <a:cs typeface="Calibri" panose="020F0502020204030204" pitchFamily="34" charset="0"/>
              </a:rPr>
              <a:t>= from START Torque to CUT Torque</a:t>
            </a:r>
            <a:endParaRPr lang="en-US" altLang="ja-JP" sz="1400" dirty="0">
              <a:latin typeface="Calibri" panose="020F0502020204030204" pitchFamily="34" charset="0"/>
              <a:cs typeface="Calibri" panose="020F0502020204030204" pitchFamily="34" charset="0"/>
            </a:endParaRPr>
          </a:p>
        </p:txBody>
      </p:sp>
      <p:pic>
        <p:nvPicPr>
          <p:cNvPr id="1026" name="Picture 2" descr="C:\Users\oonishi\Desktop\100MC講習\2ステップ波形2.bmp"/>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016160" y="4100893"/>
            <a:ext cx="2588288" cy="1536607"/>
          </a:xfrm>
          <a:prstGeom prst="rect">
            <a:avLst/>
          </a:prstGeom>
          <a:noFill/>
          <a:extLst>
            <a:ext uri="{909E8E84-426E-40DD-AFC4-6F175D3DCCD1}">
              <a14:hiddenFill xmlns:a14="http://schemas.microsoft.com/office/drawing/2010/main">
                <a:solidFill>
                  <a:srgbClr val="FFFFFF"/>
                </a:solidFill>
              </a14:hiddenFill>
            </a:ext>
          </a:extLst>
        </p:spPr>
      </p:pic>
      <p:cxnSp>
        <p:nvCxnSpPr>
          <p:cNvPr id="8" name="直線コネクタ 7"/>
          <p:cNvCxnSpPr/>
          <p:nvPr/>
        </p:nvCxnSpPr>
        <p:spPr>
          <a:xfrm>
            <a:off x="5873874" y="5173393"/>
            <a:ext cx="2689129" cy="0"/>
          </a:xfrm>
          <a:prstGeom prst="line">
            <a:avLst/>
          </a:prstGeom>
          <a:ln w="19050">
            <a:solidFill>
              <a:schemeClr val="tx2">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a:off x="5868144" y="4472050"/>
            <a:ext cx="2689129" cy="0"/>
          </a:xfrm>
          <a:prstGeom prst="line">
            <a:avLst/>
          </a:prstGeom>
          <a:ln w="19050">
            <a:solidFill>
              <a:schemeClr val="tx2">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0" name="直線コネクタ 19"/>
          <p:cNvCxnSpPr/>
          <p:nvPr/>
        </p:nvCxnSpPr>
        <p:spPr>
          <a:xfrm flipV="1">
            <a:off x="6599583" y="4028885"/>
            <a:ext cx="0" cy="1120150"/>
          </a:xfrm>
          <a:prstGeom prst="line">
            <a:avLst/>
          </a:prstGeom>
          <a:ln w="19050">
            <a:solidFill>
              <a:schemeClr val="tx2">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flipV="1">
            <a:off x="8281744" y="4028885"/>
            <a:ext cx="0" cy="433106"/>
          </a:xfrm>
          <a:prstGeom prst="line">
            <a:avLst/>
          </a:prstGeom>
          <a:ln w="19050">
            <a:solidFill>
              <a:schemeClr val="tx2">
                <a:lumMod val="75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8" name="左中かっこ 17"/>
          <p:cNvSpPr/>
          <p:nvPr/>
        </p:nvSpPr>
        <p:spPr>
          <a:xfrm rot="5400000">
            <a:off x="6215395" y="3606006"/>
            <a:ext cx="181132" cy="594842"/>
          </a:xfrm>
          <a:prstGeom prst="leftBrac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9" name="左中かっこ 28"/>
          <p:cNvSpPr/>
          <p:nvPr/>
        </p:nvSpPr>
        <p:spPr>
          <a:xfrm rot="5400000">
            <a:off x="7354052" y="3069405"/>
            <a:ext cx="181132" cy="1654061"/>
          </a:xfrm>
          <a:prstGeom prst="leftBrace">
            <a:avLst/>
          </a:prstGeom>
          <a:ln>
            <a:solidFill>
              <a:schemeClr val="tx2">
                <a:lumMod val="5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0" name="テキスト ボックス 29"/>
          <p:cNvSpPr txBox="1"/>
          <p:nvPr/>
        </p:nvSpPr>
        <p:spPr>
          <a:xfrm>
            <a:off x="4791148" y="5006452"/>
            <a:ext cx="1436557" cy="307777"/>
          </a:xfrm>
          <a:prstGeom prst="rect">
            <a:avLst/>
          </a:prstGeom>
          <a:noFill/>
        </p:spPr>
        <p:txBody>
          <a:bodyPr wrap="square" rtlCol="0">
            <a:spAutoFit/>
          </a:bodyPr>
          <a:lstStyle/>
          <a:p>
            <a:r>
              <a:rPr kumimoji="1" lang="en-US" altLang="ja-JP" sz="1400" dirty="0">
                <a:latin typeface="Calibri" panose="020F0502020204030204" pitchFamily="34" charset="0"/>
                <a:cs typeface="Calibri" panose="020F0502020204030204" pitchFamily="34" charset="0"/>
              </a:rPr>
              <a:t>START Torque</a:t>
            </a:r>
            <a:endParaRPr kumimoji="1" lang="ja-JP" altLang="en-US" sz="1400" dirty="0">
              <a:latin typeface="Calibri" panose="020F0502020204030204" pitchFamily="34" charset="0"/>
              <a:cs typeface="Calibri" panose="020F0502020204030204" pitchFamily="34" charset="0"/>
            </a:endParaRPr>
          </a:p>
        </p:txBody>
      </p:sp>
      <p:sp>
        <p:nvSpPr>
          <p:cNvPr id="33" name="テキスト ボックス 32"/>
          <p:cNvSpPr txBox="1"/>
          <p:nvPr/>
        </p:nvSpPr>
        <p:spPr>
          <a:xfrm>
            <a:off x="4863635" y="4296593"/>
            <a:ext cx="1296144" cy="307777"/>
          </a:xfrm>
          <a:prstGeom prst="rect">
            <a:avLst/>
          </a:prstGeom>
          <a:noFill/>
        </p:spPr>
        <p:txBody>
          <a:bodyPr wrap="square" rtlCol="0">
            <a:spAutoFit/>
          </a:bodyPr>
          <a:lstStyle/>
          <a:p>
            <a:r>
              <a:rPr kumimoji="1" lang="en-US" altLang="ja-JP" sz="1400" dirty="0">
                <a:latin typeface="Calibri" panose="020F0502020204030204" pitchFamily="34" charset="0"/>
                <a:cs typeface="Calibri" panose="020F0502020204030204" pitchFamily="34" charset="0"/>
              </a:rPr>
              <a:t>CUT Torque</a:t>
            </a:r>
            <a:endParaRPr kumimoji="1" lang="ja-JP" altLang="en-US" sz="1400" dirty="0">
              <a:latin typeface="Calibri" panose="020F0502020204030204" pitchFamily="34" charset="0"/>
              <a:cs typeface="Calibri" panose="020F0502020204030204" pitchFamily="34" charset="0"/>
            </a:endParaRPr>
          </a:p>
        </p:txBody>
      </p:sp>
      <p:sp>
        <p:nvSpPr>
          <p:cNvPr id="39" name="テキスト ボックス 38"/>
          <p:cNvSpPr txBox="1"/>
          <p:nvPr/>
        </p:nvSpPr>
        <p:spPr>
          <a:xfrm>
            <a:off x="6125696" y="3561968"/>
            <a:ext cx="432048" cy="307777"/>
          </a:xfrm>
          <a:prstGeom prst="rect">
            <a:avLst/>
          </a:prstGeom>
          <a:noFill/>
        </p:spPr>
        <p:txBody>
          <a:bodyPr wrap="square" rtlCol="0">
            <a:spAutoFit/>
          </a:bodyPr>
          <a:lstStyle/>
          <a:p>
            <a:r>
              <a:rPr lang="ja-JP" altLang="en-US" sz="1400" dirty="0"/>
              <a:t>①</a:t>
            </a:r>
            <a:endParaRPr kumimoji="1" lang="ja-JP" altLang="en-US" sz="1400" dirty="0"/>
          </a:p>
        </p:txBody>
      </p:sp>
      <p:sp>
        <p:nvSpPr>
          <p:cNvPr id="41" name="テキスト ボックス 40"/>
          <p:cNvSpPr txBox="1"/>
          <p:nvPr/>
        </p:nvSpPr>
        <p:spPr>
          <a:xfrm>
            <a:off x="7259156" y="3564157"/>
            <a:ext cx="432048" cy="307777"/>
          </a:xfrm>
          <a:prstGeom prst="rect">
            <a:avLst/>
          </a:prstGeom>
          <a:noFill/>
        </p:spPr>
        <p:txBody>
          <a:bodyPr wrap="square" rtlCol="0">
            <a:spAutoFit/>
          </a:bodyPr>
          <a:lstStyle/>
          <a:p>
            <a:r>
              <a:rPr lang="ja-JP" altLang="en-US" sz="1400" dirty="0"/>
              <a:t>②</a:t>
            </a:r>
            <a:endParaRPr kumimoji="1" lang="ja-JP" altLang="en-US" sz="1400" dirty="0"/>
          </a:p>
        </p:txBody>
      </p:sp>
      <p:sp>
        <p:nvSpPr>
          <p:cNvPr id="42" name="テキスト ボックス 41"/>
          <p:cNvSpPr txBox="1"/>
          <p:nvPr/>
        </p:nvSpPr>
        <p:spPr>
          <a:xfrm>
            <a:off x="5858738" y="5709508"/>
            <a:ext cx="2761704" cy="523220"/>
          </a:xfrm>
          <a:prstGeom prst="rect">
            <a:avLst/>
          </a:prstGeom>
          <a:noFill/>
        </p:spPr>
        <p:txBody>
          <a:bodyPr wrap="square" rtlCol="0">
            <a:spAutoFit/>
          </a:bodyPr>
          <a:lstStyle/>
          <a:p>
            <a:r>
              <a:rPr lang="ja-JP" altLang="en-US" sz="1400" dirty="0">
                <a:latin typeface="Calibri" panose="020F0502020204030204" pitchFamily="34" charset="0"/>
                <a:cs typeface="Calibri" panose="020F0502020204030204" pitchFamily="34" charset="0"/>
              </a:rPr>
              <a:t>① </a:t>
            </a:r>
            <a:r>
              <a:rPr lang="en-US" altLang="ja-JP" sz="1400" dirty="0">
                <a:latin typeface="Calibri" panose="020F0502020204030204" pitchFamily="34" charset="0"/>
                <a:cs typeface="Calibri" panose="020F0502020204030204" pitchFamily="34" charset="0"/>
              </a:rPr>
              <a:t>Switch ON – START Torque</a:t>
            </a:r>
          </a:p>
          <a:p>
            <a:r>
              <a:rPr kumimoji="1" lang="ja-JP" altLang="en-US" sz="1400" dirty="0">
                <a:latin typeface="Calibri" panose="020F0502020204030204" pitchFamily="34" charset="0"/>
                <a:cs typeface="Calibri" panose="020F0502020204030204" pitchFamily="34" charset="0"/>
              </a:rPr>
              <a:t>② </a:t>
            </a:r>
            <a:r>
              <a:rPr kumimoji="1" lang="en-US" altLang="ja-JP" sz="1400" dirty="0">
                <a:latin typeface="Calibri" panose="020F0502020204030204" pitchFamily="34" charset="0"/>
                <a:cs typeface="Calibri" panose="020F0502020204030204" pitchFamily="34" charset="0"/>
              </a:rPr>
              <a:t>START Torque – CUT Torque</a:t>
            </a:r>
          </a:p>
        </p:txBody>
      </p:sp>
      <p:sp>
        <p:nvSpPr>
          <p:cNvPr id="43" name="テキスト ボックス 42"/>
          <p:cNvSpPr txBox="1"/>
          <p:nvPr/>
        </p:nvSpPr>
        <p:spPr>
          <a:xfrm>
            <a:off x="498222" y="2723131"/>
            <a:ext cx="3017367" cy="817245"/>
          </a:xfrm>
          <a:prstGeom prst="roundRect">
            <a:avLst/>
          </a:prstGeom>
          <a:noFill/>
          <a:ln w="19050">
            <a:solidFill>
              <a:schemeClr val="accent2"/>
            </a:solidFill>
          </a:ln>
        </p:spPr>
        <p:txBody>
          <a:bodyPr wrap="square" rtlCol="0">
            <a:spAutoFit/>
          </a:bodyPr>
          <a:lstStyle/>
          <a:p>
            <a:r>
              <a:rPr kumimoji="1" lang="ja-JP" altLang="en-US" sz="1400" dirty="0">
                <a:latin typeface="Calibri" panose="020F0502020204030204" pitchFamily="34" charset="0"/>
                <a:cs typeface="Calibri" panose="020F0502020204030204" pitchFamily="34" charset="0"/>
              </a:rPr>
              <a:t>・</a:t>
            </a:r>
            <a:r>
              <a:rPr kumimoji="1" lang="en-US" altLang="ja-JP" sz="1400" dirty="0">
                <a:latin typeface="Calibri" panose="020F0502020204030204" pitchFamily="34" charset="0"/>
                <a:cs typeface="Calibri" panose="020F0502020204030204" pitchFamily="34" charset="0"/>
              </a:rPr>
              <a:t>Torque spike – inhibited !</a:t>
            </a:r>
          </a:p>
          <a:p>
            <a:r>
              <a:rPr lang="ja-JP" altLang="en-US" sz="1400" dirty="0">
                <a:latin typeface="Calibri" panose="020F0502020204030204" pitchFamily="34" charset="0"/>
                <a:cs typeface="Calibri" panose="020F0502020204030204" pitchFamily="34" charset="0"/>
              </a:rPr>
              <a:t>・</a:t>
            </a:r>
            <a:r>
              <a:rPr lang="en-US" altLang="ja-JP" sz="1400" dirty="0">
                <a:latin typeface="Calibri" panose="020F0502020204030204" pitchFamily="34" charset="0"/>
                <a:cs typeface="Calibri" panose="020F0502020204030204" pitchFamily="34" charset="0"/>
              </a:rPr>
              <a:t>Torque Accuracy – Improved !</a:t>
            </a:r>
          </a:p>
          <a:p>
            <a:r>
              <a:rPr kumimoji="1" lang="ja-JP" altLang="en-US" sz="1400" dirty="0">
                <a:latin typeface="Calibri" panose="020F0502020204030204" pitchFamily="34" charset="0"/>
                <a:cs typeface="Calibri" panose="020F0502020204030204" pitchFamily="34" charset="0"/>
              </a:rPr>
              <a:t>・</a:t>
            </a:r>
            <a:r>
              <a:rPr kumimoji="1" lang="en-US" altLang="ja-JP" sz="1400" dirty="0">
                <a:latin typeface="Calibri" panose="020F0502020204030204" pitchFamily="34" charset="0"/>
                <a:cs typeface="Calibri" panose="020F0502020204030204" pitchFamily="34" charset="0"/>
              </a:rPr>
              <a:t>More Efficient Fastening !</a:t>
            </a:r>
            <a:endParaRPr kumimoji="1" lang="ja-JP" altLang="en-US" sz="1400" dirty="0">
              <a:latin typeface="Calibri" panose="020F0502020204030204" pitchFamily="34" charset="0"/>
              <a:cs typeface="Calibri" panose="020F0502020204030204" pitchFamily="34" charset="0"/>
            </a:endParaRPr>
          </a:p>
        </p:txBody>
      </p:sp>
      <p:sp>
        <p:nvSpPr>
          <p:cNvPr id="35" name="下矢印 34"/>
          <p:cNvSpPr/>
          <p:nvPr/>
        </p:nvSpPr>
        <p:spPr>
          <a:xfrm>
            <a:off x="1765594" y="2422296"/>
            <a:ext cx="350515" cy="278259"/>
          </a:xfrm>
          <a:prstGeom prst="downArrow">
            <a:avLst>
              <a:gd name="adj1" fmla="val 51847"/>
              <a:gd name="adj2" fmla="val 56846"/>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5" name="下矢印 44"/>
          <p:cNvSpPr/>
          <p:nvPr/>
        </p:nvSpPr>
        <p:spPr>
          <a:xfrm>
            <a:off x="1590337" y="4852823"/>
            <a:ext cx="350515" cy="278259"/>
          </a:xfrm>
          <a:prstGeom prst="downArrow">
            <a:avLst>
              <a:gd name="adj1" fmla="val 51847"/>
              <a:gd name="adj2" fmla="val 56846"/>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6" name="テキスト ボックス 45"/>
          <p:cNvSpPr txBox="1"/>
          <p:nvPr/>
        </p:nvSpPr>
        <p:spPr>
          <a:xfrm>
            <a:off x="539552" y="5173393"/>
            <a:ext cx="3017367" cy="578882"/>
          </a:xfrm>
          <a:prstGeom prst="roundRect">
            <a:avLst/>
          </a:prstGeom>
          <a:noFill/>
          <a:ln w="19050">
            <a:solidFill>
              <a:schemeClr val="accent2"/>
            </a:solidFill>
          </a:ln>
        </p:spPr>
        <p:txBody>
          <a:bodyPr wrap="square" rtlCol="0">
            <a:spAutoFit/>
          </a:bodyPr>
          <a:lstStyle/>
          <a:p>
            <a:r>
              <a:rPr lang="ja-JP" altLang="en-US" sz="1400" dirty="0">
                <a:latin typeface="Calibri" panose="020F0502020204030204" pitchFamily="34" charset="0"/>
                <a:cs typeface="Calibri" panose="020F0502020204030204" pitchFamily="34" charset="0"/>
              </a:rPr>
              <a:t>・</a:t>
            </a:r>
            <a:r>
              <a:rPr lang="en-US" altLang="ja-JP" sz="1400" dirty="0">
                <a:latin typeface="Calibri" panose="020F0502020204030204" pitchFamily="34" charset="0"/>
                <a:cs typeface="Calibri" panose="020F0502020204030204" pitchFamily="34" charset="0"/>
              </a:rPr>
              <a:t>Torque spike – inhibited !</a:t>
            </a:r>
          </a:p>
          <a:p>
            <a:r>
              <a:rPr lang="ja-JP" altLang="en-US" sz="1400" dirty="0">
                <a:latin typeface="Calibri" panose="020F0502020204030204" pitchFamily="34" charset="0"/>
                <a:cs typeface="Calibri" panose="020F0502020204030204" pitchFamily="34" charset="0"/>
              </a:rPr>
              <a:t>・</a:t>
            </a:r>
            <a:r>
              <a:rPr lang="en-US" altLang="ja-JP" sz="1400" dirty="0">
                <a:latin typeface="Calibri" panose="020F0502020204030204" pitchFamily="34" charset="0"/>
                <a:cs typeface="Calibri" panose="020F0502020204030204" pitchFamily="34" charset="0"/>
              </a:rPr>
              <a:t>Torque Accuracy – Improved !</a:t>
            </a:r>
          </a:p>
        </p:txBody>
      </p:sp>
      <p:cxnSp>
        <p:nvCxnSpPr>
          <p:cNvPr id="36" name="直線コネクタ 35">
            <a:extLst>
              <a:ext uri="{FF2B5EF4-FFF2-40B4-BE49-F238E27FC236}">
                <a16:creationId xmlns:a16="http://schemas.microsoft.com/office/drawing/2014/main" id="{1E3058F1-62F1-44A7-851E-1B300BCF1C47}"/>
              </a:ext>
            </a:extLst>
          </p:cNvPr>
          <p:cNvCxnSpPr/>
          <p:nvPr/>
        </p:nvCxnSpPr>
        <p:spPr>
          <a:xfrm>
            <a:off x="0" y="548680"/>
            <a:ext cx="9144000"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sp>
        <p:nvSpPr>
          <p:cNvPr id="37" name="テキスト ボックス 36">
            <a:extLst>
              <a:ext uri="{FF2B5EF4-FFF2-40B4-BE49-F238E27FC236}">
                <a16:creationId xmlns:a16="http://schemas.microsoft.com/office/drawing/2014/main" id="{C5CBE314-45DA-464A-9EC6-6C8888231754}"/>
              </a:ext>
            </a:extLst>
          </p:cNvPr>
          <p:cNvSpPr txBox="1"/>
          <p:nvPr/>
        </p:nvSpPr>
        <p:spPr>
          <a:xfrm>
            <a:off x="8281744" y="179348"/>
            <a:ext cx="713465" cy="369332"/>
          </a:xfrm>
          <a:prstGeom prst="rect">
            <a:avLst/>
          </a:prstGeom>
          <a:noFill/>
        </p:spPr>
        <p:txBody>
          <a:bodyPr wrap="none" rtlCol="0">
            <a:spAutoFit/>
          </a:bodyPr>
          <a:lstStyle/>
          <a:p>
            <a:r>
              <a:rPr kumimoji="1" lang="en-US" altLang="ja-JP" dirty="0">
                <a:solidFill>
                  <a:srgbClr val="FF0000"/>
                </a:solidFill>
                <a:latin typeface="Calibri" panose="020F0502020204030204" pitchFamily="34" charset="0"/>
                <a:cs typeface="Calibri" panose="020F0502020204030204" pitchFamily="34" charset="0"/>
              </a:rPr>
              <a:t>URYU</a:t>
            </a:r>
            <a:endParaRPr kumimoji="1" lang="ja-JP" altLang="en-US" dirty="0">
              <a:solidFill>
                <a:srgbClr val="FF0000"/>
              </a:solidFill>
              <a:latin typeface="Calibri" panose="020F0502020204030204" pitchFamily="34" charset="0"/>
              <a:cs typeface="Calibri" panose="020F0502020204030204" pitchFamily="34" charset="0"/>
            </a:endParaRPr>
          </a:p>
        </p:txBody>
      </p:sp>
      <p:sp>
        <p:nvSpPr>
          <p:cNvPr id="7" name="テキスト ボックス 6">
            <a:extLst>
              <a:ext uri="{FF2B5EF4-FFF2-40B4-BE49-F238E27FC236}">
                <a16:creationId xmlns:a16="http://schemas.microsoft.com/office/drawing/2014/main" id="{CF06047E-7A4D-44EE-9CAE-FED3E4B225A5}"/>
              </a:ext>
            </a:extLst>
          </p:cNvPr>
          <p:cNvSpPr txBox="1"/>
          <p:nvPr/>
        </p:nvSpPr>
        <p:spPr>
          <a:xfrm>
            <a:off x="6948264" y="692696"/>
            <a:ext cx="864096" cy="369332"/>
          </a:xfrm>
          <a:prstGeom prst="rect">
            <a:avLst/>
          </a:prstGeom>
          <a:noFill/>
        </p:spPr>
        <p:txBody>
          <a:bodyPr wrap="square" rtlCol="0">
            <a:spAutoFit/>
          </a:bodyPr>
          <a:lstStyle/>
          <a:p>
            <a:endParaRPr kumimoji="1" lang="ja-JP" altLang="en-US" dirty="0"/>
          </a:p>
        </p:txBody>
      </p:sp>
    </p:spTree>
    <p:extLst>
      <p:ext uri="{BB962C8B-B14F-4D97-AF65-F5344CB8AC3E}">
        <p14:creationId xmlns:p14="http://schemas.microsoft.com/office/powerpoint/2010/main" val="2328621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p:cNvSpPr txBox="1">
            <a:spLocks/>
          </p:cNvSpPr>
          <p:nvPr/>
        </p:nvSpPr>
        <p:spPr>
          <a:xfrm>
            <a:off x="135262" y="51577"/>
            <a:ext cx="5976664" cy="473154"/>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marL="457200" indent="-457200" algn="l">
              <a:buFont typeface="Wingdings" panose="05000000000000000000" pitchFamily="2" charset="2"/>
              <a:buChar char="u"/>
            </a:pPr>
            <a:r>
              <a:rPr lang="en-US" altLang="ja-JP" sz="2800" b="1" dirty="0">
                <a:latin typeface="Calibri" panose="020F0502020204030204" pitchFamily="34" charset="0"/>
                <a:cs typeface="Calibri" panose="020F0502020204030204" pitchFamily="34" charset="0"/>
              </a:rPr>
              <a:t>Upgraded UDP-MC New Functions</a:t>
            </a:r>
            <a:endParaRPr lang="ja-JP" altLang="en-US" sz="2800" b="1" dirty="0">
              <a:latin typeface="Calibri" panose="020F0502020204030204" pitchFamily="34" charset="0"/>
              <a:cs typeface="Calibri" panose="020F0502020204030204" pitchFamily="34" charset="0"/>
            </a:endParaRPr>
          </a:p>
        </p:txBody>
      </p:sp>
      <p:sp>
        <p:nvSpPr>
          <p:cNvPr id="5" name="コンテンツ プレースホルダー 2"/>
          <p:cNvSpPr>
            <a:spLocks noGrp="1"/>
          </p:cNvSpPr>
          <p:nvPr>
            <p:ph idx="1"/>
          </p:nvPr>
        </p:nvSpPr>
        <p:spPr>
          <a:xfrm>
            <a:off x="611560" y="908720"/>
            <a:ext cx="3384376" cy="360040"/>
          </a:xfrm>
        </p:spPr>
        <p:txBody>
          <a:bodyPr>
            <a:noAutofit/>
          </a:bodyPr>
          <a:lstStyle/>
          <a:p>
            <a:pPr marL="0" indent="0">
              <a:buNone/>
            </a:pPr>
            <a:r>
              <a:rPr kumimoji="1" lang="ja-JP" altLang="en-US" sz="1800" b="1" dirty="0">
                <a:latin typeface="Calibri" panose="020F0502020204030204" pitchFamily="34" charset="0"/>
                <a:cs typeface="Calibri" panose="020F0502020204030204" pitchFamily="34" charset="0"/>
              </a:rPr>
              <a:t>・</a:t>
            </a:r>
            <a:r>
              <a:rPr kumimoji="1" lang="en-US" altLang="ja-JP" sz="1800" b="1" dirty="0">
                <a:latin typeface="Calibri" panose="020F0502020204030204" pitchFamily="34" charset="0"/>
                <a:cs typeface="Calibri" panose="020F0502020204030204" pitchFamily="34" charset="0"/>
              </a:rPr>
              <a:t>Double Hitting Error Detection</a:t>
            </a:r>
          </a:p>
        </p:txBody>
      </p:sp>
      <p:sp>
        <p:nvSpPr>
          <p:cNvPr id="9" name="コンテンツ プレースホルダー 2"/>
          <p:cNvSpPr txBox="1">
            <a:spLocks/>
          </p:cNvSpPr>
          <p:nvPr/>
        </p:nvSpPr>
        <p:spPr>
          <a:xfrm>
            <a:off x="611560" y="3947097"/>
            <a:ext cx="2952328" cy="36004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indent="0">
              <a:buFont typeface="Arial" pitchFamily="34" charset="0"/>
              <a:buNone/>
            </a:pPr>
            <a:r>
              <a:rPr lang="ja-JP" altLang="en-US" sz="1800" b="1" dirty="0"/>
              <a:t>・</a:t>
            </a:r>
            <a:r>
              <a:rPr lang="en-US" altLang="ja-JP" sz="1800" b="1" dirty="0">
                <a:latin typeface="Calibri" panose="020F0502020204030204" pitchFamily="34" charset="0"/>
                <a:cs typeface="Calibri" panose="020F0502020204030204" pitchFamily="34" charset="0"/>
              </a:rPr>
              <a:t>Duty Cycle Setting Function</a:t>
            </a:r>
          </a:p>
        </p:txBody>
      </p:sp>
      <p:sp>
        <p:nvSpPr>
          <p:cNvPr id="7" name="テキスト ボックス 6"/>
          <p:cNvSpPr txBox="1"/>
          <p:nvPr/>
        </p:nvSpPr>
        <p:spPr>
          <a:xfrm>
            <a:off x="927066" y="1213519"/>
            <a:ext cx="7812859" cy="738664"/>
          </a:xfrm>
          <a:prstGeom prst="rect">
            <a:avLst/>
          </a:prstGeom>
          <a:noFill/>
        </p:spPr>
        <p:txBody>
          <a:bodyPr wrap="square" rtlCol="0">
            <a:spAutoFit/>
          </a:bodyPr>
          <a:lstStyle/>
          <a:p>
            <a:r>
              <a:rPr lang="en-US" altLang="ja-JP" sz="1400" dirty="0">
                <a:latin typeface="Calibri" panose="020F0502020204030204" pitchFamily="34" charset="0"/>
                <a:cs typeface="Calibri" panose="020F0502020204030204" pitchFamily="34" charset="0"/>
              </a:rPr>
              <a:t>Motor rotation angle (free run angle) from ‘Switching on the tool’ to ‘Reaching START torque’ is measured.</a:t>
            </a:r>
          </a:p>
          <a:p>
            <a:r>
              <a:rPr lang="en-US" altLang="ja-JP" sz="1400" dirty="0">
                <a:latin typeface="Calibri" panose="020F0502020204030204" pitchFamily="34" charset="0"/>
                <a:cs typeface="Calibri" panose="020F0502020204030204" pitchFamily="34" charset="0"/>
              </a:rPr>
              <a:t>If you set up free run angle value and when free run angle value is less than the setting value, it judges ‘double hitting error’.</a:t>
            </a:r>
          </a:p>
        </p:txBody>
      </p:sp>
      <p:sp>
        <p:nvSpPr>
          <p:cNvPr id="11" name="テキスト ボックス 10"/>
          <p:cNvSpPr txBox="1"/>
          <p:nvPr/>
        </p:nvSpPr>
        <p:spPr>
          <a:xfrm>
            <a:off x="927066" y="4315792"/>
            <a:ext cx="7804331" cy="954107"/>
          </a:xfrm>
          <a:prstGeom prst="rect">
            <a:avLst/>
          </a:prstGeom>
          <a:noFill/>
        </p:spPr>
        <p:txBody>
          <a:bodyPr wrap="square" rtlCol="0">
            <a:spAutoFit/>
          </a:bodyPr>
          <a:lstStyle/>
          <a:p>
            <a:r>
              <a:rPr lang="en-US" altLang="ja-JP" sz="1400" dirty="0">
                <a:latin typeface="Calibri" panose="020F0502020204030204" pitchFamily="34" charset="0"/>
                <a:cs typeface="Calibri" panose="020F0502020204030204" pitchFamily="34" charset="0"/>
              </a:rPr>
              <a:t>In addition to Speed</a:t>
            </a:r>
            <a:r>
              <a:rPr lang="ja-JP" altLang="en-US" sz="1400" dirty="0">
                <a:latin typeface="Calibri" panose="020F0502020204030204" pitchFamily="34" charset="0"/>
                <a:cs typeface="Calibri" panose="020F0502020204030204" pitchFamily="34" charset="0"/>
              </a:rPr>
              <a:t> </a:t>
            </a:r>
            <a:r>
              <a:rPr lang="en-US" altLang="ja-JP" sz="1400" dirty="0">
                <a:latin typeface="Calibri" panose="020F0502020204030204" pitchFamily="34" charset="0"/>
                <a:cs typeface="Calibri" panose="020F0502020204030204" pitchFamily="34" charset="0"/>
              </a:rPr>
              <a:t>(1000 rpm </a:t>
            </a:r>
            <a:r>
              <a:rPr lang="ja-JP" altLang="en-US" sz="1400" dirty="0">
                <a:latin typeface="Calibri" panose="020F0502020204030204" pitchFamily="34" charset="0"/>
                <a:cs typeface="Calibri" panose="020F0502020204030204" pitchFamily="34" charset="0"/>
              </a:rPr>
              <a:t>～ </a:t>
            </a:r>
            <a:r>
              <a:rPr lang="en-US" altLang="ja-JP" sz="1400" dirty="0">
                <a:latin typeface="Calibri" panose="020F0502020204030204" pitchFamily="34" charset="0"/>
                <a:cs typeface="Calibri" panose="020F0502020204030204" pitchFamily="34" charset="0"/>
              </a:rPr>
              <a:t>4800 rpm) and Current Level</a:t>
            </a:r>
            <a:r>
              <a:rPr lang="ja-JP" altLang="en-US" sz="1400" dirty="0">
                <a:latin typeface="Calibri" panose="020F0502020204030204" pitchFamily="34" charset="0"/>
                <a:cs typeface="Calibri" panose="020F0502020204030204" pitchFamily="34" charset="0"/>
              </a:rPr>
              <a:t> </a:t>
            </a:r>
            <a:r>
              <a:rPr lang="en-US" altLang="ja-JP" sz="1400" dirty="0">
                <a:latin typeface="Calibri" panose="020F0502020204030204" pitchFamily="34" charset="0"/>
                <a:cs typeface="Calibri" panose="020F0502020204030204" pitchFamily="34" charset="0"/>
              </a:rPr>
              <a:t>(4 levels), Motor Input Voltage can be programmable in 10% increments from 10% </a:t>
            </a:r>
            <a:r>
              <a:rPr lang="ja-JP" altLang="en-US" sz="1400" dirty="0">
                <a:latin typeface="Calibri" panose="020F0502020204030204" pitchFamily="34" charset="0"/>
                <a:cs typeface="Calibri" panose="020F0502020204030204" pitchFamily="34" charset="0"/>
              </a:rPr>
              <a:t>～ </a:t>
            </a:r>
            <a:r>
              <a:rPr lang="en-US" altLang="ja-JP" sz="1400" dirty="0">
                <a:latin typeface="Calibri" panose="020F0502020204030204" pitchFamily="34" charset="0"/>
                <a:cs typeface="Calibri" panose="020F0502020204030204" pitchFamily="34" charset="0"/>
              </a:rPr>
              <a:t>100%</a:t>
            </a:r>
            <a:r>
              <a:rPr lang="ja-JP" altLang="en-US" sz="1400" dirty="0">
                <a:latin typeface="Calibri" panose="020F0502020204030204" pitchFamily="34" charset="0"/>
                <a:cs typeface="Calibri" panose="020F0502020204030204" pitchFamily="34" charset="0"/>
              </a:rPr>
              <a:t> </a:t>
            </a:r>
            <a:r>
              <a:rPr lang="en-US" altLang="ja-JP" sz="1400" dirty="0">
                <a:latin typeface="Calibri" panose="020F0502020204030204" pitchFamily="34" charset="0"/>
                <a:cs typeface="Calibri" panose="020F0502020204030204" pitchFamily="34" charset="0"/>
              </a:rPr>
              <a:t>to change motor power output.  </a:t>
            </a:r>
          </a:p>
          <a:p>
            <a:r>
              <a:rPr lang="en-US" altLang="ja-JP" sz="1400" dirty="0">
                <a:latin typeface="Calibri" panose="020F0502020204030204" pitchFamily="34" charset="0"/>
                <a:cs typeface="Calibri" panose="020F0502020204030204" pitchFamily="34" charset="0"/>
              </a:rPr>
              <a:t>These programmable parameter contribute to fine torque adjustment and wider torque range.</a:t>
            </a:r>
          </a:p>
          <a:p>
            <a:r>
              <a:rPr lang="en-US" altLang="ja-JP" sz="1400" dirty="0">
                <a:latin typeface="Calibri" panose="020F0502020204030204" pitchFamily="34" charset="0"/>
                <a:cs typeface="Calibri" panose="020F0502020204030204" pitchFamily="34" charset="0"/>
              </a:rPr>
              <a:t>※Use duty cycle function only when you use the tool at its very low torque level.</a:t>
            </a:r>
          </a:p>
        </p:txBody>
      </p:sp>
      <p:pic>
        <p:nvPicPr>
          <p:cNvPr id="3" name="図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5656" y="2326626"/>
            <a:ext cx="1296144" cy="863247"/>
          </a:xfrm>
          <a:prstGeom prst="rect">
            <a:avLst/>
          </a:prstGeom>
        </p:spPr>
      </p:pic>
      <p:pic>
        <p:nvPicPr>
          <p:cNvPr id="8" name="図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278969" y="2496042"/>
            <a:ext cx="1365039" cy="783831"/>
          </a:xfrm>
          <a:prstGeom prst="rect">
            <a:avLst/>
          </a:prstGeom>
        </p:spPr>
      </p:pic>
      <p:sp>
        <p:nvSpPr>
          <p:cNvPr id="12" name="円弧 11"/>
          <p:cNvSpPr/>
          <p:nvPr/>
        </p:nvSpPr>
        <p:spPr>
          <a:xfrm rot="16200000">
            <a:off x="1991550" y="2058630"/>
            <a:ext cx="216024" cy="692832"/>
          </a:xfrm>
          <a:prstGeom prst="arc">
            <a:avLst>
              <a:gd name="adj1" fmla="val 4604739"/>
              <a:gd name="adj2" fmla="val 16951504"/>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13" name="直線矢印コネクタ 12"/>
          <p:cNvCxnSpPr/>
          <p:nvPr/>
        </p:nvCxnSpPr>
        <p:spPr>
          <a:xfrm flipV="1">
            <a:off x="1808138" y="2271510"/>
            <a:ext cx="118820" cy="74166"/>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8" name="右矢印 17"/>
          <p:cNvSpPr/>
          <p:nvPr/>
        </p:nvSpPr>
        <p:spPr>
          <a:xfrm>
            <a:off x="2876859" y="2713960"/>
            <a:ext cx="402110" cy="296742"/>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1343028" y="3306875"/>
            <a:ext cx="3661020" cy="523220"/>
          </a:xfrm>
          <a:prstGeom prst="rect">
            <a:avLst/>
          </a:prstGeom>
          <a:noFill/>
        </p:spPr>
        <p:txBody>
          <a:bodyPr wrap="square" rtlCol="0">
            <a:spAutoFit/>
          </a:bodyPr>
          <a:lstStyle/>
          <a:p>
            <a:r>
              <a:rPr lang="en-US" altLang="ja-JP" sz="1400" dirty="0">
                <a:latin typeface="Calibri" panose="020F0502020204030204" pitchFamily="34" charset="0"/>
                <a:cs typeface="Calibri" panose="020F0502020204030204" pitchFamily="34" charset="0"/>
              </a:rPr>
              <a:t>Motor rotation angle measurement from Motor Switch ON to Bolt-Seating point (START Torque)</a:t>
            </a:r>
          </a:p>
        </p:txBody>
      </p:sp>
      <p:sp>
        <p:nvSpPr>
          <p:cNvPr id="20" name="二等辺三角形 19"/>
          <p:cNvSpPr/>
          <p:nvPr/>
        </p:nvSpPr>
        <p:spPr>
          <a:xfrm rot="13989816" flipH="1">
            <a:off x="4191704" y="2611536"/>
            <a:ext cx="45719" cy="92975"/>
          </a:xfrm>
          <a:prstGeom prs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二等辺三角形 20"/>
          <p:cNvSpPr/>
          <p:nvPr/>
        </p:nvSpPr>
        <p:spPr>
          <a:xfrm rot="15083625" flipH="1">
            <a:off x="4202036" y="2675508"/>
            <a:ext cx="45719" cy="81174"/>
          </a:xfrm>
          <a:prstGeom prs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二等辺三角形 21"/>
          <p:cNvSpPr/>
          <p:nvPr/>
        </p:nvSpPr>
        <p:spPr>
          <a:xfrm rot="7853332" flipH="1">
            <a:off x="3648202" y="2621016"/>
            <a:ext cx="45719" cy="72923"/>
          </a:xfrm>
          <a:prstGeom prs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二等辺三角形 22"/>
          <p:cNvSpPr/>
          <p:nvPr/>
        </p:nvSpPr>
        <p:spPr>
          <a:xfrm rot="6306917" flipH="1">
            <a:off x="3644193" y="2675531"/>
            <a:ext cx="45719" cy="76859"/>
          </a:xfrm>
          <a:prstGeom prst="triangl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4" name="図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16878" y="2470374"/>
            <a:ext cx="1392862" cy="809499"/>
          </a:xfrm>
          <a:prstGeom prst="rect">
            <a:avLst/>
          </a:prstGeom>
        </p:spPr>
      </p:pic>
      <p:sp>
        <p:nvSpPr>
          <p:cNvPr id="25" name="テキスト ボックス 24"/>
          <p:cNvSpPr txBox="1"/>
          <p:nvPr/>
        </p:nvSpPr>
        <p:spPr>
          <a:xfrm>
            <a:off x="5148064" y="3306875"/>
            <a:ext cx="3661020" cy="307777"/>
          </a:xfrm>
          <a:prstGeom prst="rect">
            <a:avLst/>
          </a:prstGeom>
          <a:noFill/>
        </p:spPr>
        <p:txBody>
          <a:bodyPr wrap="square" rtlCol="0">
            <a:spAutoFit/>
          </a:bodyPr>
          <a:lstStyle/>
          <a:p>
            <a:r>
              <a:rPr lang="en-US" altLang="ja-JP" sz="1400" dirty="0">
                <a:latin typeface="Calibri" panose="020F0502020204030204" pitchFamily="34" charset="0"/>
                <a:cs typeface="Calibri" panose="020F0502020204030204" pitchFamily="34" charset="0"/>
              </a:rPr>
              <a:t>No rotation means ‘Double Hitting Error’.</a:t>
            </a:r>
          </a:p>
        </p:txBody>
      </p:sp>
      <p:sp>
        <p:nvSpPr>
          <p:cNvPr id="26" name="円弧 25"/>
          <p:cNvSpPr/>
          <p:nvPr/>
        </p:nvSpPr>
        <p:spPr>
          <a:xfrm rot="16200000">
            <a:off x="6501244" y="2150358"/>
            <a:ext cx="216024" cy="692832"/>
          </a:xfrm>
          <a:prstGeom prst="arc">
            <a:avLst>
              <a:gd name="adj1" fmla="val 4604739"/>
              <a:gd name="adj2" fmla="val 16951504"/>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cxnSp>
        <p:nvCxnSpPr>
          <p:cNvPr id="27" name="直線矢印コネクタ 26"/>
          <p:cNvCxnSpPr/>
          <p:nvPr/>
        </p:nvCxnSpPr>
        <p:spPr>
          <a:xfrm flipV="1">
            <a:off x="6317832" y="2363238"/>
            <a:ext cx="118820" cy="74166"/>
          </a:xfrm>
          <a:prstGeom prst="straightConnector1">
            <a:avLst/>
          </a:prstGeom>
          <a:ln w="381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28" name="直線コネクタ 27"/>
          <p:cNvCxnSpPr/>
          <p:nvPr/>
        </p:nvCxnSpPr>
        <p:spPr>
          <a:xfrm>
            <a:off x="5005184" y="2261744"/>
            <a:ext cx="0" cy="1594193"/>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853ABE61-2A7B-40D4-83DF-0CA373953230}"/>
              </a:ext>
            </a:extLst>
          </p:cNvPr>
          <p:cNvCxnSpPr/>
          <p:nvPr/>
        </p:nvCxnSpPr>
        <p:spPr>
          <a:xfrm>
            <a:off x="0" y="548680"/>
            <a:ext cx="9144000"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C23E75CA-03FA-46C5-BF95-61C01BD81C1F}"/>
              </a:ext>
            </a:extLst>
          </p:cNvPr>
          <p:cNvSpPr txBox="1"/>
          <p:nvPr/>
        </p:nvSpPr>
        <p:spPr>
          <a:xfrm>
            <a:off x="8295273" y="201145"/>
            <a:ext cx="713465" cy="369332"/>
          </a:xfrm>
          <a:prstGeom prst="rect">
            <a:avLst/>
          </a:prstGeom>
          <a:noFill/>
        </p:spPr>
        <p:txBody>
          <a:bodyPr wrap="none" rtlCol="0">
            <a:spAutoFit/>
          </a:bodyPr>
          <a:lstStyle/>
          <a:p>
            <a:r>
              <a:rPr kumimoji="1" lang="en-US" altLang="ja-JP" dirty="0">
                <a:solidFill>
                  <a:srgbClr val="FF0000"/>
                </a:solidFill>
                <a:latin typeface="Calibri" panose="020F0502020204030204" pitchFamily="34" charset="0"/>
                <a:cs typeface="Calibri" panose="020F0502020204030204" pitchFamily="34" charset="0"/>
              </a:rPr>
              <a:t>URYU</a:t>
            </a:r>
            <a:endParaRPr kumimoji="1" lang="ja-JP" altLang="en-US" dirty="0">
              <a:solidFill>
                <a:srgbClr val="FF0000"/>
              </a:solidFill>
              <a:latin typeface="Calibri" panose="020F0502020204030204" pitchFamily="34" charset="0"/>
              <a:cs typeface="Calibri" panose="020F0502020204030204" pitchFamily="34" charset="0"/>
            </a:endParaRPr>
          </a:p>
        </p:txBody>
      </p:sp>
      <p:graphicFrame>
        <p:nvGraphicFramePr>
          <p:cNvPr id="31" name="表 30">
            <a:extLst>
              <a:ext uri="{FF2B5EF4-FFF2-40B4-BE49-F238E27FC236}">
                <a16:creationId xmlns:a16="http://schemas.microsoft.com/office/drawing/2014/main" id="{2BD57CA3-0048-40E2-8CC5-87623123820A}"/>
              </a:ext>
            </a:extLst>
          </p:cNvPr>
          <p:cNvGraphicFramePr>
            <a:graphicFrameLocks noGrp="1"/>
          </p:cNvGraphicFramePr>
          <p:nvPr>
            <p:extLst>
              <p:ext uri="{D42A27DB-BD31-4B8C-83A1-F6EECF244321}">
                <p14:modId xmlns:p14="http://schemas.microsoft.com/office/powerpoint/2010/main" val="1071577510"/>
              </p:ext>
            </p:extLst>
          </p:nvPr>
        </p:nvGraphicFramePr>
        <p:xfrm>
          <a:off x="927066" y="5373513"/>
          <a:ext cx="4983654" cy="1266825"/>
        </p:xfrm>
        <a:graphic>
          <a:graphicData uri="http://schemas.openxmlformats.org/drawingml/2006/table">
            <a:tbl>
              <a:tblPr/>
              <a:tblGrid>
                <a:gridCol w="1005064">
                  <a:extLst>
                    <a:ext uri="{9D8B030D-6E8A-4147-A177-3AD203B41FA5}">
                      <a16:colId xmlns:a16="http://schemas.microsoft.com/office/drawing/2014/main" val="20000"/>
                    </a:ext>
                  </a:extLst>
                </a:gridCol>
                <a:gridCol w="692768">
                  <a:extLst>
                    <a:ext uri="{9D8B030D-6E8A-4147-A177-3AD203B41FA5}">
                      <a16:colId xmlns:a16="http://schemas.microsoft.com/office/drawing/2014/main" val="20001"/>
                    </a:ext>
                  </a:extLst>
                </a:gridCol>
                <a:gridCol w="620240">
                  <a:extLst>
                    <a:ext uri="{9D8B030D-6E8A-4147-A177-3AD203B41FA5}">
                      <a16:colId xmlns:a16="http://schemas.microsoft.com/office/drawing/2014/main" val="20002"/>
                    </a:ext>
                  </a:extLst>
                </a:gridCol>
                <a:gridCol w="680304">
                  <a:extLst>
                    <a:ext uri="{9D8B030D-6E8A-4147-A177-3AD203B41FA5}">
                      <a16:colId xmlns:a16="http://schemas.microsoft.com/office/drawing/2014/main" val="20003"/>
                    </a:ext>
                  </a:extLst>
                </a:gridCol>
                <a:gridCol w="680304">
                  <a:extLst>
                    <a:ext uri="{9D8B030D-6E8A-4147-A177-3AD203B41FA5}">
                      <a16:colId xmlns:a16="http://schemas.microsoft.com/office/drawing/2014/main" val="20004"/>
                    </a:ext>
                  </a:extLst>
                </a:gridCol>
                <a:gridCol w="697164">
                  <a:extLst>
                    <a:ext uri="{9D8B030D-6E8A-4147-A177-3AD203B41FA5}">
                      <a16:colId xmlns:a16="http://schemas.microsoft.com/office/drawing/2014/main" val="20005"/>
                    </a:ext>
                  </a:extLst>
                </a:gridCol>
                <a:gridCol w="607810">
                  <a:extLst>
                    <a:ext uri="{9D8B030D-6E8A-4147-A177-3AD203B41FA5}">
                      <a16:colId xmlns:a16="http://schemas.microsoft.com/office/drawing/2014/main" val="20006"/>
                    </a:ext>
                  </a:extLst>
                </a:gridCol>
              </a:tblGrid>
              <a:tr h="542925">
                <a:tc rowSpan="2">
                  <a:txBody>
                    <a:bodyPr/>
                    <a:lstStyle/>
                    <a:p>
                      <a:pPr algn="ctr" fontAlgn="ctr"/>
                      <a:r>
                        <a:rPr lang="en-GB" sz="1100" b="0" i="0" u="none" strike="noStrike" dirty="0">
                          <a:solidFill>
                            <a:srgbClr val="000000"/>
                          </a:solidFill>
                          <a:effectLst/>
                          <a:latin typeface="Arial"/>
                        </a:rPr>
                        <a:t>Model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ctr" fontAlgn="ctr"/>
                      <a:r>
                        <a:rPr lang="en-GB" sz="1100" b="0" i="0" u="none" strike="noStrike" dirty="0">
                          <a:solidFill>
                            <a:srgbClr val="000000"/>
                          </a:solidFill>
                          <a:effectLst/>
                          <a:latin typeface="Arial"/>
                        </a:rPr>
                        <a:t>Capacity</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rial"/>
                        </a:rPr>
                        <a:t>Torque Range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rial"/>
                        </a:rPr>
                        <a:t>Free Speed</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rial"/>
                        </a:rPr>
                        <a:t>Overall Length</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rial"/>
                        </a:rPr>
                        <a:t>Weight w/o socket</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rial"/>
                        </a:rPr>
                        <a:t>Sq. Drive</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80975">
                <a:tc vMerge="1">
                  <a:txBody>
                    <a:bodyPr/>
                    <a:lstStyle/>
                    <a:p>
                      <a:endParaRPr kumimoji="1" lang="ja-JP" altLang="en-US"/>
                    </a:p>
                  </a:txBody>
                  <a:tcPr/>
                </a:tc>
                <a:tc vMerge="1">
                  <a:txBody>
                    <a:bodyPr/>
                    <a:lstStyle/>
                    <a:p>
                      <a:endParaRPr kumimoji="1" lang="ja-JP" altLang="en-US"/>
                    </a:p>
                  </a:txBody>
                  <a:tcPr/>
                </a:tc>
                <a:tc>
                  <a:txBody>
                    <a:bodyPr/>
                    <a:lstStyle/>
                    <a:p>
                      <a:pPr algn="ctr" fontAlgn="ctr"/>
                      <a:r>
                        <a:rPr lang="en-GB" sz="1100" b="0" i="0" u="none" strike="noStrike" dirty="0">
                          <a:solidFill>
                            <a:srgbClr val="000000"/>
                          </a:solidFill>
                          <a:effectLst/>
                          <a:latin typeface="Arial"/>
                        </a:rPr>
                        <a:t>(Nm)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rial"/>
                        </a:rPr>
                        <a:t>r/min.</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rial"/>
                        </a:rPr>
                        <a:t>Mm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rial"/>
                        </a:rPr>
                        <a:t>kg</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rial"/>
                        </a:rPr>
                        <a:t>mm</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80975">
                <a:tc>
                  <a:txBody>
                    <a:bodyPr/>
                    <a:lstStyle/>
                    <a:p>
                      <a:pPr algn="l" fontAlgn="ctr"/>
                      <a:r>
                        <a:rPr lang="en-GB" sz="1100" b="0" i="0" u="none" strike="noStrike" dirty="0">
                          <a:solidFill>
                            <a:srgbClr val="000000"/>
                          </a:solidFill>
                          <a:effectLst/>
                          <a:latin typeface="Arial"/>
                        </a:rPr>
                        <a:t> UDP-A60MC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rial"/>
                        </a:rPr>
                        <a:t>M6-M8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Arial"/>
                        </a:rPr>
                        <a:t>5-25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en-US" altLang="ja-JP" sz="1100" b="0" i="0" u="none" strike="noStrike" dirty="0">
                          <a:solidFill>
                            <a:srgbClr val="000000"/>
                          </a:solidFill>
                          <a:effectLst/>
                          <a:latin typeface="Arial"/>
                        </a:rPr>
                        <a:t>4800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Arial"/>
                        </a:rPr>
                        <a:t>214.0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Arial"/>
                        </a:rPr>
                        <a:t>1.53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ctr" fontAlgn="ctr"/>
                      <a:r>
                        <a:rPr lang="en-US" altLang="ja-JP" sz="1100" b="0" i="0" u="none" strike="noStrike" dirty="0">
                          <a:solidFill>
                            <a:srgbClr val="000000"/>
                          </a:solidFill>
                          <a:effectLst/>
                          <a:latin typeface="Arial"/>
                        </a:rPr>
                        <a:t>9.5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80975">
                <a:tc>
                  <a:txBody>
                    <a:bodyPr/>
                    <a:lstStyle/>
                    <a:p>
                      <a:pPr algn="l" fontAlgn="ctr"/>
                      <a:r>
                        <a:rPr lang="en-GB" sz="1100" b="0" i="0" u="none" strike="noStrike" dirty="0">
                          <a:solidFill>
                            <a:srgbClr val="000000"/>
                          </a:solidFill>
                          <a:effectLst/>
                          <a:latin typeface="Arial"/>
                        </a:rPr>
                        <a:t> UDP-A80MC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000000"/>
                          </a:solidFill>
                          <a:effectLst/>
                          <a:latin typeface="Arial"/>
                        </a:rPr>
                        <a:t>M8-M12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Arial"/>
                        </a:rPr>
                        <a:t>25-55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en-US" altLang="ja-JP"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Arial"/>
                        </a:rPr>
                        <a:t>242.0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Arial"/>
                        </a:rPr>
                        <a:t>1.78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3"/>
                  </a:ext>
                </a:extLst>
              </a:tr>
              <a:tr h="180975">
                <a:tc>
                  <a:txBody>
                    <a:bodyPr/>
                    <a:lstStyle/>
                    <a:p>
                      <a:pPr algn="l" fontAlgn="ctr"/>
                      <a:r>
                        <a:rPr lang="en-GB" sz="1100" b="0" i="0" u="none" strike="noStrike" dirty="0">
                          <a:solidFill>
                            <a:srgbClr val="000000"/>
                          </a:solidFill>
                          <a:effectLst/>
                          <a:latin typeface="Arial"/>
                        </a:rPr>
                        <a:t> </a:t>
                      </a:r>
                      <a:r>
                        <a:rPr lang="en-GB" sz="1100" b="0" i="0" u="none" strike="noStrike" dirty="0">
                          <a:solidFill>
                            <a:srgbClr val="FF0000"/>
                          </a:solidFill>
                          <a:effectLst/>
                          <a:latin typeface="Arial"/>
                        </a:rPr>
                        <a:t>UDP-A700MC</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GB" sz="1100" b="0" i="0" u="none" strike="noStrike" dirty="0">
                          <a:solidFill>
                            <a:srgbClr val="FF0000"/>
                          </a:solidFill>
                          <a:effectLst/>
                          <a:latin typeface="Arial"/>
                        </a:rPr>
                        <a:t>M6-M12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FF0000"/>
                          </a:solidFill>
                          <a:effectLst/>
                          <a:latin typeface="Arial"/>
                        </a:rPr>
                        <a:t>10-50</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pPr algn="ctr" fontAlgn="ctr"/>
                      <a:endParaRPr lang="en-US" altLang="ja-JP" sz="1100" b="0" i="0" u="none" strike="noStrike" dirty="0">
                        <a:solidFill>
                          <a:srgbClr val="000000"/>
                        </a:solidFill>
                        <a:effectLst/>
                        <a:latin typeface="Arial"/>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Arial"/>
                        </a:rPr>
                        <a:t>242.0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altLang="ja-JP" sz="1100" b="0" i="0" u="none" strike="noStrike" dirty="0">
                          <a:solidFill>
                            <a:srgbClr val="000000"/>
                          </a:solidFill>
                          <a:effectLst/>
                          <a:latin typeface="Arial"/>
                        </a:rPr>
                        <a:t>1.78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kumimoji="1" lang="ja-JP" altLang="en-US"/>
                    </a:p>
                  </a:txBody>
                  <a:tcPr/>
                </a:tc>
                <a:extLst>
                  <a:ext uri="{0D108BD9-81ED-4DB2-BD59-A6C34878D82A}">
                    <a16:rowId xmlns:a16="http://schemas.microsoft.com/office/drawing/2014/main" val="10004"/>
                  </a:ext>
                </a:extLst>
              </a:tr>
            </a:tbl>
          </a:graphicData>
        </a:graphic>
      </p:graphicFrame>
      <p:cxnSp>
        <p:nvCxnSpPr>
          <p:cNvPr id="32" name="直線コネクタ 31">
            <a:extLst>
              <a:ext uri="{FF2B5EF4-FFF2-40B4-BE49-F238E27FC236}">
                <a16:creationId xmlns:a16="http://schemas.microsoft.com/office/drawing/2014/main" id="{59F521CF-43F9-4A35-940A-86E39822A4BD}"/>
              </a:ext>
            </a:extLst>
          </p:cNvPr>
          <p:cNvCxnSpPr/>
          <p:nvPr/>
        </p:nvCxnSpPr>
        <p:spPr>
          <a:xfrm>
            <a:off x="323528" y="3947097"/>
            <a:ext cx="8640960" cy="0"/>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323422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 name="Rectangle 4593"/>
          <p:cNvSpPr>
            <a:spLocks noChangeArrowheads="1"/>
          </p:cNvSpPr>
          <p:nvPr/>
        </p:nvSpPr>
        <p:spPr bwMode="auto">
          <a:xfrm>
            <a:off x="996950" y="6432550"/>
            <a:ext cx="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eaLnBrk="0" fontAlgn="base" hangingPunct="0">
              <a:lnSpc>
                <a:spcPct val="160000"/>
              </a:lnSpc>
              <a:spcBef>
                <a:spcPct val="50000"/>
              </a:spcBef>
              <a:spcAft>
                <a:spcPct val="0"/>
              </a:spcAft>
            </a:pPr>
            <a:endParaRPr kumimoji="0" lang="ja-JP" altLang="ja-JP" sz="1000">
              <a:solidFill>
                <a:srgbClr val="000000"/>
              </a:solidFill>
              <a:latin typeface="ＭＳ Ｐゴシック" pitchFamily="50" charset="-128"/>
            </a:endParaRPr>
          </a:p>
        </p:txBody>
      </p:sp>
      <p:sp>
        <p:nvSpPr>
          <p:cNvPr id="147" name="Rectangle 4594"/>
          <p:cNvSpPr>
            <a:spLocks noChangeArrowheads="1"/>
          </p:cNvSpPr>
          <p:nvPr/>
        </p:nvSpPr>
        <p:spPr bwMode="auto">
          <a:xfrm>
            <a:off x="996950" y="6432550"/>
            <a:ext cx="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p>
            <a:pPr algn="ctr" eaLnBrk="0" fontAlgn="base" hangingPunct="0">
              <a:lnSpc>
                <a:spcPct val="160000"/>
              </a:lnSpc>
              <a:spcBef>
                <a:spcPct val="50000"/>
              </a:spcBef>
              <a:spcAft>
                <a:spcPct val="0"/>
              </a:spcAft>
            </a:pPr>
            <a:endParaRPr kumimoji="0" lang="ja-JP" altLang="ja-JP" sz="1000">
              <a:solidFill>
                <a:srgbClr val="000000"/>
              </a:solidFill>
              <a:latin typeface="ＭＳ Ｐゴシック" pitchFamily="50" charset="-128"/>
            </a:endParaRPr>
          </a:p>
        </p:txBody>
      </p:sp>
      <p:sp>
        <p:nvSpPr>
          <p:cNvPr id="162" name="Line 4649"/>
          <p:cNvSpPr>
            <a:spLocks noChangeShapeType="1"/>
          </p:cNvSpPr>
          <p:nvPr/>
        </p:nvSpPr>
        <p:spPr bwMode="auto">
          <a:xfrm>
            <a:off x="152400" y="6723063"/>
            <a:ext cx="1588" cy="1587"/>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63" name="Rectangle 4650"/>
          <p:cNvSpPr>
            <a:spLocks noChangeArrowheads="1"/>
          </p:cNvSpPr>
          <p:nvPr/>
        </p:nvSpPr>
        <p:spPr bwMode="auto">
          <a:xfrm>
            <a:off x="152400" y="6723063"/>
            <a:ext cx="4763" cy="11112"/>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64" name="Line 4651"/>
          <p:cNvSpPr>
            <a:spLocks noChangeShapeType="1"/>
          </p:cNvSpPr>
          <p:nvPr/>
        </p:nvSpPr>
        <p:spPr bwMode="auto">
          <a:xfrm>
            <a:off x="368300" y="6723063"/>
            <a:ext cx="1588" cy="1587"/>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65" name="Rectangle 4652"/>
          <p:cNvSpPr>
            <a:spLocks noChangeArrowheads="1"/>
          </p:cNvSpPr>
          <p:nvPr/>
        </p:nvSpPr>
        <p:spPr bwMode="auto">
          <a:xfrm>
            <a:off x="368300" y="6723063"/>
            <a:ext cx="3175" cy="11112"/>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66" name="Line 4653"/>
          <p:cNvSpPr>
            <a:spLocks noChangeShapeType="1"/>
          </p:cNvSpPr>
          <p:nvPr/>
        </p:nvSpPr>
        <p:spPr bwMode="auto">
          <a:xfrm>
            <a:off x="969963" y="6723063"/>
            <a:ext cx="1587" cy="1587"/>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67" name="Rectangle 4654"/>
          <p:cNvSpPr>
            <a:spLocks noChangeArrowheads="1"/>
          </p:cNvSpPr>
          <p:nvPr/>
        </p:nvSpPr>
        <p:spPr bwMode="auto">
          <a:xfrm>
            <a:off x="969963" y="6723063"/>
            <a:ext cx="4762" cy="11112"/>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68" name="Line 4655"/>
          <p:cNvSpPr>
            <a:spLocks noChangeShapeType="1"/>
          </p:cNvSpPr>
          <p:nvPr/>
        </p:nvSpPr>
        <p:spPr bwMode="auto">
          <a:xfrm>
            <a:off x="2832100" y="6789738"/>
            <a:ext cx="1588" cy="1587"/>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69" name="Rectangle 4656"/>
          <p:cNvSpPr>
            <a:spLocks noChangeArrowheads="1"/>
          </p:cNvSpPr>
          <p:nvPr/>
        </p:nvSpPr>
        <p:spPr bwMode="auto">
          <a:xfrm>
            <a:off x="2732088" y="6723063"/>
            <a:ext cx="3175" cy="11112"/>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70" name="Line 4657"/>
          <p:cNvSpPr>
            <a:spLocks noChangeShapeType="1"/>
          </p:cNvSpPr>
          <p:nvPr/>
        </p:nvSpPr>
        <p:spPr bwMode="auto">
          <a:xfrm>
            <a:off x="4219575" y="6789738"/>
            <a:ext cx="1588" cy="1587"/>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71" name="Rectangle 4658"/>
          <p:cNvSpPr>
            <a:spLocks noChangeArrowheads="1"/>
          </p:cNvSpPr>
          <p:nvPr/>
        </p:nvSpPr>
        <p:spPr bwMode="auto">
          <a:xfrm>
            <a:off x="4219575" y="6789738"/>
            <a:ext cx="4763" cy="11112"/>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72" name="Line 4659"/>
          <p:cNvSpPr>
            <a:spLocks noChangeShapeType="1"/>
          </p:cNvSpPr>
          <p:nvPr/>
        </p:nvSpPr>
        <p:spPr bwMode="auto">
          <a:xfrm>
            <a:off x="5195888" y="6723063"/>
            <a:ext cx="1587" cy="1587"/>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73" name="Rectangle 4660"/>
          <p:cNvSpPr>
            <a:spLocks noChangeArrowheads="1"/>
          </p:cNvSpPr>
          <p:nvPr/>
        </p:nvSpPr>
        <p:spPr bwMode="auto">
          <a:xfrm>
            <a:off x="5195888" y="6723063"/>
            <a:ext cx="4762" cy="11112"/>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86" name="Line 4673"/>
          <p:cNvSpPr>
            <a:spLocks noChangeShapeType="1"/>
          </p:cNvSpPr>
          <p:nvPr/>
        </p:nvSpPr>
        <p:spPr bwMode="auto">
          <a:xfrm>
            <a:off x="5200650" y="5913438"/>
            <a:ext cx="1588" cy="1587"/>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87" name="Rectangle 4674"/>
          <p:cNvSpPr>
            <a:spLocks noChangeArrowheads="1"/>
          </p:cNvSpPr>
          <p:nvPr/>
        </p:nvSpPr>
        <p:spPr bwMode="auto">
          <a:xfrm>
            <a:off x="5200650" y="5913438"/>
            <a:ext cx="4763" cy="11112"/>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88" name="Line 4675"/>
          <p:cNvSpPr>
            <a:spLocks noChangeShapeType="1"/>
          </p:cNvSpPr>
          <p:nvPr/>
        </p:nvSpPr>
        <p:spPr bwMode="auto">
          <a:xfrm>
            <a:off x="5200650" y="6713538"/>
            <a:ext cx="1588" cy="1587"/>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89" name="Rectangle 4676"/>
          <p:cNvSpPr>
            <a:spLocks noChangeArrowheads="1"/>
          </p:cNvSpPr>
          <p:nvPr/>
        </p:nvSpPr>
        <p:spPr bwMode="auto">
          <a:xfrm>
            <a:off x="5200650" y="6713538"/>
            <a:ext cx="4763" cy="9525"/>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90" name="Rectangle 4677"/>
          <p:cNvSpPr>
            <a:spLocks noChangeArrowheads="1"/>
          </p:cNvSpPr>
          <p:nvPr/>
        </p:nvSpPr>
        <p:spPr bwMode="auto">
          <a:xfrm>
            <a:off x="104774" y="764704"/>
            <a:ext cx="5600086" cy="437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lnSpc>
                <a:spcPct val="160000"/>
              </a:lnSpc>
              <a:spcBef>
                <a:spcPct val="50000"/>
              </a:spcBef>
              <a:spcAft>
                <a:spcPct val="0"/>
              </a:spcAft>
            </a:pPr>
            <a:r>
              <a:rPr kumimoji="0" lang="en-US" altLang="ja-JP" sz="2000" dirty="0">
                <a:solidFill>
                  <a:srgbClr val="000000"/>
                </a:solidFill>
                <a:latin typeface="Calibri" panose="020F0502020204030204" pitchFamily="34" charset="0"/>
              </a:rPr>
              <a:t>   </a:t>
            </a:r>
            <a:r>
              <a:rPr kumimoji="0" lang="en-US" altLang="ja-JP" sz="2000" b="1" u="sng" dirty="0">
                <a:solidFill>
                  <a:srgbClr val="000000"/>
                </a:solidFill>
                <a:effectLst>
                  <a:outerShdw blurRad="38100" dist="38100" dir="2700000" algn="tl">
                    <a:srgbClr val="000000">
                      <a:alpha val="43137"/>
                    </a:srgbClr>
                  </a:outerShdw>
                </a:effectLst>
                <a:latin typeface="Calibri" panose="020F0502020204030204" pitchFamily="34" charset="0"/>
                <a:ea typeface="Meiryo UI" panose="020B0604030504040204" pitchFamily="50" charset="-128"/>
                <a:cs typeface="Meiryo UI" panose="020B0604030504040204" pitchFamily="50" charset="-128"/>
              </a:rPr>
              <a:t>Improvement from URYU Conventional UDP-MC</a:t>
            </a:r>
            <a:endParaRPr kumimoji="0" lang="ja-JP" altLang="en-US" sz="2000" b="1" u="sng" dirty="0">
              <a:solidFill>
                <a:srgbClr val="000000"/>
              </a:solidFill>
              <a:effectLst>
                <a:outerShdw blurRad="38100" dist="38100" dir="2700000" algn="tl">
                  <a:srgbClr val="000000">
                    <a:alpha val="43137"/>
                  </a:srgbClr>
                </a:outerShdw>
              </a:effectLst>
              <a:latin typeface="Calibri" panose="020F0502020204030204" pitchFamily="34" charset="0"/>
              <a:ea typeface="Meiryo UI" panose="020B0604030504040204" pitchFamily="50" charset="-128"/>
              <a:cs typeface="Meiryo UI" panose="020B0604030504040204" pitchFamily="50" charset="-128"/>
            </a:endParaRPr>
          </a:p>
        </p:txBody>
      </p:sp>
      <p:sp>
        <p:nvSpPr>
          <p:cNvPr id="127136" name="Rectangle 4256"/>
          <p:cNvSpPr>
            <a:spLocks noChangeArrowheads="1"/>
          </p:cNvSpPr>
          <p:nvPr/>
        </p:nvSpPr>
        <p:spPr bwMode="auto">
          <a:xfrm>
            <a:off x="6625550" y="1337163"/>
            <a:ext cx="6043" cy="1578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30" name="Rectangle 4571"/>
          <p:cNvSpPr>
            <a:spLocks noChangeArrowheads="1"/>
          </p:cNvSpPr>
          <p:nvPr/>
        </p:nvSpPr>
        <p:spPr bwMode="auto">
          <a:xfrm>
            <a:off x="520406" y="2211888"/>
            <a:ext cx="294183" cy="6993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lIns="0" tIns="0" rIns="0" bIns="0">
            <a:spAutoFit/>
          </a:bodyPr>
          <a:lstStyle/>
          <a:p>
            <a:pPr algn="ctr" eaLnBrk="0" fontAlgn="base" hangingPunct="0">
              <a:lnSpc>
                <a:spcPct val="160000"/>
              </a:lnSpc>
              <a:spcBef>
                <a:spcPct val="50000"/>
              </a:spcBef>
              <a:spcAft>
                <a:spcPct val="0"/>
              </a:spcAft>
            </a:pP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Control</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1" name="Rectangle 4575"/>
          <p:cNvSpPr>
            <a:spLocks noChangeArrowheads="1"/>
          </p:cNvSpPr>
          <p:nvPr/>
        </p:nvSpPr>
        <p:spPr bwMode="auto">
          <a:xfrm>
            <a:off x="759198" y="3655512"/>
            <a:ext cx="791580" cy="334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lnSpc>
                <a:spcPts val="800"/>
              </a:lnSpc>
              <a:spcBef>
                <a:spcPct val="50000"/>
              </a:spcBef>
              <a:spcAft>
                <a:spcPct val="0"/>
              </a:spcAft>
            </a:pPr>
            <a:r>
              <a:rPr kumimoji="0" lang="en-US" altLang="ja-JP" sz="1400" dirty="0">
                <a:solidFill>
                  <a:srgbClr val="000000"/>
                </a:solidFill>
                <a:latin typeface="Calibri" panose="020F0502020204030204" pitchFamily="34" charset="0"/>
              </a:rPr>
              <a:t>Pulse</a:t>
            </a:r>
          </a:p>
          <a:p>
            <a:pPr algn="ctr" eaLnBrk="0" fontAlgn="base" hangingPunct="0">
              <a:lnSpc>
                <a:spcPts val="800"/>
              </a:lnSpc>
              <a:spcBef>
                <a:spcPct val="50000"/>
              </a:spcBef>
              <a:spcAft>
                <a:spcPct val="0"/>
              </a:spcAft>
            </a:pPr>
            <a:r>
              <a:rPr kumimoji="0" lang="en-US" altLang="ja-JP" sz="1400" dirty="0">
                <a:solidFill>
                  <a:srgbClr val="000000"/>
                </a:solidFill>
                <a:latin typeface="Calibri" panose="020F0502020204030204" pitchFamily="34" charset="0"/>
              </a:rPr>
              <a:t>Unit</a:t>
            </a:r>
            <a:endParaRPr kumimoji="0" lang="ja-JP" altLang="en-US" sz="1400" dirty="0">
              <a:solidFill>
                <a:srgbClr val="000000"/>
              </a:solidFill>
              <a:latin typeface="Calibri" panose="020F0502020204030204" pitchFamily="34" charset="0"/>
            </a:endParaRPr>
          </a:p>
        </p:txBody>
      </p:sp>
      <p:sp>
        <p:nvSpPr>
          <p:cNvPr id="134" name="Rectangle 4579"/>
          <p:cNvSpPr>
            <a:spLocks noChangeArrowheads="1"/>
          </p:cNvSpPr>
          <p:nvPr/>
        </p:nvSpPr>
        <p:spPr bwMode="auto">
          <a:xfrm>
            <a:off x="6334494" y="2898697"/>
            <a:ext cx="162188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spcBef>
                <a:spcPct val="50000"/>
              </a:spcBef>
              <a:spcAft>
                <a:spcPct val="0"/>
              </a:spcAft>
            </a:pP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Improved Accuracy</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35" name="Rectangle 4580"/>
          <p:cNvSpPr>
            <a:spLocks noChangeArrowheads="1"/>
          </p:cNvSpPr>
          <p:nvPr/>
        </p:nvSpPr>
        <p:spPr bwMode="auto">
          <a:xfrm>
            <a:off x="877657" y="4460007"/>
            <a:ext cx="543077" cy="294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lnSpc>
                <a:spcPct val="160000"/>
              </a:lnSpc>
              <a:spcBef>
                <a:spcPct val="50000"/>
              </a:spcBef>
              <a:spcAft>
                <a:spcPct val="0"/>
              </a:spcAft>
            </a:pP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Fan</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2" name="Rectangle 4587"/>
          <p:cNvSpPr>
            <a:spLocks noChangeArrowheads="1"/>
          </p:cNvSpPr>
          <p:nvPr/>
        </p:nvSpPr>
        <p:spPr bwMode="auto">
          <a:xfrm>
            <a:off x="503293" y="3672448"/>
            <a:ext cx="294183" cy="1398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eaVert" wrap="square" lIns="0" tIns="0" rIns="0" bIns="0">
            <a:spAutoFit/>
          </a:bodyPr>
          <a:lstStyle/>
          <a:p>
            <a:pPr algn="ctr" eaLnBrk="0" fontAlgn="base" hangingPunct="0">
              <a:lnSpc>
                <a:spcPct val="160000"/>
              </a:lnSpc>
              <a:spcBef>
                <a:spcPct val="50000"/>
              </a:spcBef>
              <a:spcAft>
                <a:spcPct val="0"/>
              </a:spcAft>
            </a:pP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Mechanism</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48" name="Rectangle 4597"/>
          <p:cNvSpPr>
            <a:spLocks noChangeArrowheads="1"/>
          </p:cNvSpPr>
          <p:nvPr/>
        </p:nvSpPr>
        <p:spPr bwMode="auto">
          <a:xfrm>
            <a:off x="490303" y="1339418"/>
            <a:ext cx="6043" cy="22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49" name="Rectangle 4598"/>
          <p:cNvSpPr>
            <a:spLocks noChangeArrowheads="1"/>
          </p:cNvSpPr>
          <p:nvPr/>
        </p:nvSpPr>
        <p:spPr bwMode="auto">
          <a:xfrm>
            <a:off x="764234" y="1339418"/>
            <a:ext cx="4028" cy="22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50" name="Rectangle 4599"/>
          <p:cNvSpPr>
            <a:spLocks noChangeArrowheads="1"/>
          </p:cNvSpPr>
          <p:nvPr/>
        </p:nvSpPr>
        <p:spPr bwMode="auto">
          <a:xfrm>
            <a:off x="1527616" y="1339418"/>
            <a:ext cx="6042" cy="22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51" name="Rectangle 4600"/>
          <p:cNvSpPr>
            <a:spLocks noChangeArrowheads="1"/>
          </p:cNvSpPr>
          <p:nvPr/>
        </p:nvSpPr>
        <p:spPr bwMode="auto">
          <a:xfrm>
            <a:off x="3763375" y="1339418"/>
            <a:ext cx="4028" cy="22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52" name="Rectangle 4601"/>
          <p:cNvSpPr>
            <a:spLocks noChangeArrowheads="1"/>
          </p:cNvSpPr>
          <p:nvPr/>
        </p:nvSpPr>
        <p:spPr bwMode="auto">
          <a:xfrm>
            <a:off x="5523785" y="1339418"/>
            <a:ext cx="6042" cy="22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53" name="Rectangle 4604"/>
          <p:cNvSpPr>
            <a:spLocks noChangeArrowheads="1"/>
          </p:cNvSpPr>
          <p:nvPr/>
        </p:nvSpPr>
        <p:spPr bwMode="auto">
          <a:xfrm>
            <a:off x="6889411" y="1339418"/>
            <a:ext cx="6042" cy="2254"/>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56" name="Line 4639"/>
          <p:cNvSpPr>
            <a:spLocks noChangeShapeType="1"/>
          </p:cNvSpPr>
          <p:nvPr/>
        </p:nvSpPr>
        <p:spPr bwMode="auto">
          <a:xfrm>
            <a:off x="1490816" y="1355199"/>
            <a:ext cx="44039" cy="5115743"/>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58" name="Line 4643"/>
          <p:cNvSpPr>
            <a:spLocks noChangeShapeType="1"/>
          </p:cNvSpPr>
          <p:nvPr/>
        </p:nvSpPr>
        <p:spPr bwMode="auto">
          <a:xfrm>
            <a:off x="6390563" y="1332651"/>
            <a:ext cx="6530" cy="516112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60" name="Line 4645"/>
          <p:cNvSpPr>
            <a:spLocks noChangeShapeType="1"/>
          </p:cNvSpPr>
          <p:nvPr/>
        </p:nvSpPr>
        <p:spPr bwMode="auto">
          <a:xfrm>
            <a:off x="411368" y="6470942"/>
            <a:ext cx="7546641" cy="1127"/>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61" name="Line 4647"/>
          <p:cNvSpPr>
            <a:spLocks noChangeShapeType="1"/>
          </p:cNvSpPr>
          <p:nvPr/>
        </p:nvSpPr>
        <p:spPr bwMode="auto">
          <a:xfrm>
            <a:off x="7956376" y="1337162"/>
            <a:ext cx="8053" cy="5161121"/>
          </a:xfrm>
          <a:prstGeom prst="line">
            <a:avLst/>
          </a:prstGeom>
          <a:noFill/>
          <a:ln w="6350">
            <a:solidFill>
              <a:srgbClr val="00000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74" name="Line 4661"/>
          <p:cNvSpPr>
            <a:spLocks noChangeShapeType="1"/>
          </p:cNvSpPr>
          <p:nvPr/>
        </p:nvSpPr>
        <p:spPr bwMode="auto">
          <a:xfrm>
            <a:off x="6895453" y="1339418"/>
            <a:ext cx="2015" cy="225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75" name="Rectangle 4662"/>
          <p:cNvSpPr>
            <a:spLocks noChangeArrowheads="1"/>
          </p:cNvSpPr>
          <p:nvPr/>
        </p:nvSpPr>
        <p:spPr bwMode="auto">
          <a:xfrm>
            <a:off x="6895453" y="1339418"/>
            <a:ext cx="6043" cy="15782"/>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76" name="Line 4663"/>
          <p:cNvSpPr>
            <a:spLocks noChangeShapeType="1"/>
          </p:cNvSpPr>
          <p:nvPr/>
        </p:nvSpPr>
        <p:spPr bwMode="auto">
          <a:xfrm>
            <a:off x="6895453" y="1605468"/>
            <a:ext cx="2015" cy="225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77" name="Rectangle 4664"/>
          <p:cNvSpPr>
            <a:spLocks noChangeArrowheads="1"/>
          </p:cNvSpPr>
          <p:nvPr/>
        </p:nvSpPr>
        <p:spPr bwMode="auto">
          <a:xfrm>
            <a:off x="6895453" y="1605468"/>
            <a:ext cx="6043" cy="13528"/>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78" name="Line 4665"/>
          <p:cNvSpPr>
            <a:spLocks noChangeShapeType="1"/>
          </p:cNvSpPr>
          <p:nvPr/>
        </p:nvSpPr>
        <p:spPr bwMode="auto">
          <a:xfrm>
            <a:off x="6895453" y="2326958"/>
            <a:ext cx="2015" cy="225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79" name="Rectangle 4666"/>
          <p:cNvSpPr>
            <a:spLocks noChangeArrowheads="1"/>
          </p:cNvSpPr>
          <p:nvPr/>
        </p:nvSpPr>
        <p:spPr bwMode="auto">
          <a:xfrm>
            <a:off x="6895453" y="2326958"/>
            <a:ext cx="6043" cy="13528"/>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80" name="Line 4667"/>
          <p:cNvSpPr>
            <a:spLocks noChangeShapeType="1"/>
          </p:cNvSpPr>
          <p:nvPr/>
        </p:nvSpPr>
        <p:spPr bwMode="auto">
          <a:xfrm>
            <a:off x="6895453" y="3061977"/>
            <a:ext cx="2015" cy="225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81" name="Rectangle 4668"/>
          <p:cNvSpPr>
            <a:spLocks noChangeArrowheads="1"/>
          </p:cNvSpPr>
          <p:nvPr/>
        </p:nvSpPr>
        <p:spPr bwMode="auto">
          <a:xfrm>
            <a:off x="6895453" y="3061977"/>
            <a:ext cx="6043" cy="15782"/>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82" name="Line 4669"/>
          <p:cNvSpPr>
            <a:spLocks noChangeShapeType="1"/>
          </p:cNvSpPr>
          <p:nvPr/>
        </p:nvSpPr>
        <p:spPr bwMode="auto">
          <a:xfrm>
            <a:off x="6895453" y="3815033"/>
            <a:ext cx="2015" cy="2254"/>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83" name="Rectangle 4670"/>
          <p:cNvSpPr>
            <a:spLocks noChangeArrowheads="1"/>
          </p:cNvSpPr>
          <p:nvPr/>
        </p:nvSpPr>
        <p:spPr bwMode="auto">
          <a:xfrm>
            <a:off x="6895453" y="3815033"/>
            <a:ext cx="6043" cy="13528"/>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84" name="Line 4671"/>
          <p:cNvSpPr>
            <a:spLocks noChangeShapeType="1"/>
          </p:cNvSpPr>
          <p:nvPr/>
        </p:nvSpPr>
        <p:spPr bwMode="auto">
          <a:xfrm>
            <a:off x="6895453" y="4565833"/>
            <a:ext cx="2015" cy="2255"/>
          </a:xfrm>
          <a:prstGeom prst="line">
            <a:avLst/>
          </a:prstGeom>
          <a:noFill/>
          <a:ln w="0">
            <a:solidFill>
              <a:srgbClr val="C0C0C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85" name="Rectangle 4672"/>
          <p:cNvSpPr>
            <a:spLocks noChangeArrowheads="1"/>
          </p:cNvSpPr>
          <p:nvPr/>
        </p:nvSpPr>
        <p:spPr bwMode="auto">
          <a:xfrm>
            <a:off x="6895453" y="4565833"/>
            <a:ext cx="6043" cy="13528"/>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226" name="Line 5103"/>
          <p:cNvSpPr>
            <a:spLocks noChangeShapeType="1"/>
          </p:cNvSpPr>
          <p:nvPr/>
        </p:nvSpPr>
        <p:spPr bwMode="auto">
          <a:xfrm>
            <a:off x="818617" y="4052594"/>
            <a:ext cx="7137759" cy="21812"/>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spAutoFit/>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230" name="Line 5147"/>
          <p:cNvSpPr>
            <a:spLocks noChangeShapeType="1"/>
          </p:cNvSpPr>
          <p:nvPr/>
        </p:nvSpPr>
        <p:spPr bwMode="auto">
          <a:xfrm>
            <a:off x="429876" y="3494871"/>
            <a:ext cx="7528515"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spAutoFit/>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232" name="Line 5149"/>
          <p:cNvSpPr>
            <a:spLocks noChangeShapeType="1"/>
          </p:cNvSpPr>
          <p:nvPr/>
        </p:nvSpPr>
        <p:spPr bwMode="auto">
          <a:xfrm>
            <a:off x="1490817" y="2698976"/>
            <a:ext cx="6467574"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spAutoFit/>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233" name="Line 5150"/>
          <p:cNvSpPr>
            <a:spLocks noChangeShapeType="1"/>
          </p:cNvSpPr>
          <p:nvPr/>
        </p:nvSpPr>
        <p:spPr bwMode="auto">
          <a:xfrm flipV="1">
            <a:off x="423835" y="1337163"/>
            <a:ext cx="7534556" cy="4509"/>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spAutoFit/>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234" name="Line 5151"/>
          <p:cNvSpPr>
            <a:spLocks noChangeShapeType="1"/>
          </p:cNvSpPr>
          <p:nvPr/>
        </p:nvSpPr>
        <p:spPr bwMode="auto">
          <a:xfrm>
            <a:off x="436712" y="1605468"/>
            <a:ext cx="7521679" cy="0"/>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spAutoFit/>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236" name="Rectangle 5185"/>
          <p:cNvSpPr>
            <a:spLocks noChangeArrowheads="1"/>
          </p:cNvSpPr>
          <p:nvPr/>
        </p:nvSpPr>
        <p:spPr bwMode="auto">
          <a:xfrm>
            <a:off x="6726212" y="3570815"/>
            <a:ext cx="107532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spcBef>
                <a:spcPct val="50000"/>
              </a:spcBef>
              <a:spcAft>
                <a:spcPct val="0"/>
              </a:spcAft>
            </a:pP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Increased Durability</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5" name="Line 4639"/>
          <p:cNvSpPr>
            <a:spLocks noChangeShapeType="1"/>
          </p:cNvSpPr>
          <p:nvPr/>
        </p:nvSpPr>
        <p:spPr bwMode="auto">
          <a:xfrm flipH="1">
            <a:off x="400678" y="1341671"/>
            <a:ext cx="23158" cy="5152101"/>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259" name="Line 4639"/>
          <p:cNvSpPr>
            <a:spLocks noChangeShapeType="1"/>
          </p:cNvSpPr>
          <p:nvPr/>
        </p:nvSpPr>
        <p:spPr bwMode="auto">
          <a:xfrm>
            <a:off x="826674" y="1341672"/>
            <a:ext cx="33355" cy="5129270"/>
          </a:xfrm>
          <a:prstGeom prst="line">
            <a:avLst/>
          </a:prstGeom>
          <a:noFill/>
          <a:ln w="0">
            <a:solidFill>
              <a:srgbClr val="000000"/>
            </a:solidFill>
            <a:round/>
            <a:headEnd/>
            <a:tailEnd/>
          </a:ln>
          <a:extLst>
            <a:ext uri="{909E8E84-426E-40DD-AFC4-6F175D3DCCD1}">
              <a14:hiddenFill xmlns:a14="http://schemas.microsoft.com/office/drawing/2010/main">
                <a:noFill/>
              </a14:hiddenFill>
            </a:ext>
          </a:extLst>
        </p:spPr>
        <p:txBody>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261" name="Rectangle 4581"/>
          <p:cNvSpPr>
            <a:spLocks noChangeArrowheads="1"/>
          </p:cNvSpPr>
          <p:nvPr/>
        </p:nvSpPr>
        <p:spPr bwMode="auto">
          <a:xfrm>
            <a:off x="1534856" y="4139735"/>
            <a:ext cx="3836238" cy="2918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lnSpc>
                <a:spcPct val="160000"/>
              </a:lnSpc>
              <a:spcBef>
                <a:spcPct val="5000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Increased fan capacity 0.11→0.16m</a:t>
            </a:r>
            <a:r>
              <a:rPr kumimoji="0" lang="en-US" altLang="ja-JP" sz="1400" baseline="300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3</a:t>
            </a: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/min</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6" name="Rectangle 4575"/>
          <p:cNvSpPr>
            <a:spLocks noChangeArrowheads="1"/>
          </p:cNvSpPr>
          <p:nvPr/>
        </p:nvSpPr>
        <p:spPr bwMode="auto">
          <a:xfrm>
            <a:off x="1539048" y="1786960"/>
            <a:ext cx="4401103" cy="695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lnSpc>
                <a:spcPts val="700"/>
              </a:lnSpc>
              <a:spcBef>
                <a:spcPct val="5000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Detection of motor rotation angle from switch </a:t>
            </a:r>
            <a:r>
              <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endPar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a:p>
            <a:pPr eaLnBrk="0" fontAlgn="base" hangingPunct="0">
              <a:lnSpc>
                <a:spcPts val="700"/>
              </a:lnSpc>
              <a:spcBef>
                <a:spcPct val="5000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lever ON to START torque</a:t>
            </a:r>
            <a:r>
              <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to detect double hit </a:t>
            </a:r>
          </a:p>
          <a:p>
            <a:pPr eaLnBrk="0" fontAlgn="base" hangingPunct="0">
              <a:lnSpc>
                <a:spcPts val="700"/>
              </a:lnSpc>
              <a:spcBef>
                <a:spcPct val="50000"/>
              </a:spcBef>
              <a:spcAft>
                <a:spcPct val="0"/>
              </a:spcAft>
            </a:pP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when the angle is lower than the setting angle</a:t>
            </a:r>
          </a:p>
          <a:p>
            <a:pPr eaLnBrk="0" fontAlgn="base" hangingPunct="0">
              <a:lnSpc>
                <a:spcPts val="700"/>
              </a:lnSpc>
              <a:spcBef>
                <a:spcPct val="5000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　</a:t>
            </a: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(Angle data is recorded by UECP-4810.)</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68" name="Rectangle 4575"/>
          <p:cNvSpPr>
            <a:spLocks noChangeArrowheads="1"/>
          </p:cNvSpPr>
          <p:nvPr/>
        </p:nvSpPr>
        <p:spPr bwMode="auto">
          <a:xfrm>
            <a:off x="1550777" y="2752075"/>
            <a:ext cx="4216643" cy="294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lnSpc>
                <a:spcPct val="160000"/>
              </a:lnSpc>
              <a:spcBef>
                <a:spcPct val="5000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Motor driving voltage Adjustable (10 levels)</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0" name="Rectangle 4575"/>
          <p:cNvSpPr>
            <a:spLocks noChangeArrowheads="1"/>
          </p:cNvSpPr>
          <p:nvPr/>
        </p:nvSpPr>
        <p:spPr bwMode="auto">
          <a:xfrm>
            <a:off x="1539882" y="3629714"/>
            <a:ext cx="3973007" cy="294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lnSpc>
                <a:spcPct val="160000"/>
              </a:lnSpc>
              <a:spcBef>
                <a:spcPct val="5000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Decreased oil pressure inside the pulse unit</a:t>
            </a:r>
          </a:p>
        </p:txBody>
      </p:sp>
      <p:sp>
        <p:nvSpPr>
          <p:cNvPr id="278" name="Rectangle 4575"/>
          <p:cNvSpPr>
            <a:spLocks noChangeArrowheads="1"/>
          </p:cNvSpPr>
          <p:nvPr/>
        </p:nvSpPr>
        <p:spPr bwMode="auto">
          <a:xfrm>
            <a:off x="1550776" y="3079214"/>
            <a:ext cx="2848256" cy="294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lnSpc>
                <a:spcPct val="160000"/>
              </a:lnSpc>
              <a:spcBef>
                <a:spcPct val="5000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Fine adjustment of output</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2" name="Rectangle 4587"/>
          <p:cNvSpPr>
            <a:spLocks noChangeArrowheads="1"/>
          </p:cNvSpPr>
          <p:nvPr/>
        </p:nvSpPr>
        <p:spPr bwMode="auto">
          <a:xfrm>
            <a:off x="746108" y="1319012"/>
            <a:ext cx="793593" cy="273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lnSpc>
                <a:spcPct val="160000"/>
              </a:lnSpc>
              <a:spcBef>
                <a:spcPct val="50000"/>
              </a:spcBef>
              <a:spcAft>
                <a:spcPct val="0"/>
              </a:spcAft>
            </a:pPr>
            <a:r>
              <a:rPr kumimoji="0" lang="en-US" altLang="ja-JP" sz="13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Item</a:t>
            </a:r>
            <a:endParaRPr kumimoji="0" lang="ja-JP" altLang="en-US" sz="13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3" name="Rectangle 4587"/>
          <p:cNvSpPr>
            <a:spLocks noChangeArrowheads="1"/>
          </p:cNvSpPr>
          <p:nvPr/>
        </p:nvSpPr>
        <p:spPr bwMode="auto">
          <a:xfrm>
            <a:off x="1589057" y="1303344"/>
            <a:ext cx="435109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lnSpc>
                <a:spcPct val="160000"/>
              </a:lnSpc>
              <a:spcBef>
                <a:spcPct val="50000"/>
              </a:spcBef>
              <a:spcAft>
                <a:spcPct val="0"/>
              </a:spcAft>
            </a:pPr>
            <a:r>
              <a:rPr kumimoji="0" lang="en-US" altLang="ja-JP" sz="15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Modified Points from Conventional UDP-MC</a:t>
            </a:r>
            <a:endParaRPr kumimoji="0" lang="ja-JP" altLang="en-US" sz="15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4" name="Rectangle 4587"/>
          <p:cNvSpPr>
            <a:spLocks noChangeArrowheads="1"/>
          </p:cNvSpPr>
          <p:nvPr/>
        </p:nvSpPr>
        <p:spPr bwMode="auto">
          <a:xfrm>
            <a:off x="6672545" y="1290762"/>
            <a:ext cx="994006" cy="294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lnSpc>
                <a:spcPct val="160000"/>
              </a:lnSpc>
              <a:spcBef>
                <a:spcPct val="50000"/>
              </a:spcBef>
              <a:spcAft>
                <a:spcPct val="0"/>
              </a:spcAft>
            </a:pP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Advantage</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4" name="Rectangle 4581"/>
          <p:cNvSpPr>
            <a:spLocks noChangeArrowheads="1"/>
          </p:cNvSpPr>
          <p:nvPr/>
        </p:nvSpPr>
        <p:spPr bwMode="auto">
          <a:xfrm>
            <a:off x="1546786" y="4453331"/>
            <a:ext cx="4729656" cy="294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eaLnBrk="0" fontAlgn="base" hangingPunct="0">
              <a:lnSpc>
                <a:spcPct val="160000"/>
              </a:lnSpc>
              <a:spcBef>
                <a:spcPct val="50000"/>
              </a:spcBef>
              <a:spcAft>
                <a:spcPct val="0"/>
              </a:spcAft>
            </a:pPr>
            <a:r>
              <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t>
            </a: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Additional ventilation slots to cool the pulse unit</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5" name="Rectangle 4575"/>
          <p:cNvSpPr>
            <a:spLocks noChangeArrowheads="1"/>
          </p:cNvSpPr>
          <p:nvPr/>
        </p:nvSpPr>
        <p:spPr bwMode="auto">
          <a:xfrm>
            <a:off x="783781" y="2205073"/>
            <a:ext cx="791580" cy="2941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lnSpc>
                <a:spcPct val="160000"/>
              </a:lnSpc>
              <a:spcBef>
                <a:spcPct val="50000"/>
              </a:spcBef>
              <a:spcAft>
                <a:spcPct val="0"/>
              </a:spcAft>
            </a:pP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Motor</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0" name="Text Box 5091"/>
          <p:cNvSpPr txBox="1">
            <a:spLocks noChangeArrowheads="1"/>
          </p:cNvSpPr>
          <p:nvPr/>
        </p:nvSpPr>
        <p:spPr bwMode="auto">
          <a:xfrm>
            <a:off x="2465106" y="5280966"/>
            <a:ext cx="1772284" cy="365485"/>
          </a:xfrm>
          <a:prstGeom prst="rect">
            <a:avLst/>
          </a:prstGeom>
          <a:noFill/>
          <a:ln>
            <a:noFill/>
          </a:ln>
          <a:effectLst/>
          <a:extLst>
            <a:ext uri="{909E8E84-426E-40DD-AFC4-6F175D3DCCD1}">
              <a14:hiddenFill xmlns:a14="http://schemas.microsoft.com/office/drawing/2010/main">
                <a:solidFill>
                  <a:srgbClr val="CC33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spAutoFit/>
          </a:bodyPr>
          <a:lstStyle/>
          <a:p>
            <a:pPr eaLnBrk="0" fontAlgn="base" hangingPunct="0">
              <a:lnSpc>
                <a:spcPct val="160000"/>
              </a:lnSpc>
              <a:spcBef>
                <a:spcPct val="50000"/>
              </a:spcBef>
              <a:spcAft>
                <a:spcPct val="0"/>
              </a:spcAft>
            </a:pPr>
            <a:r>
              <a:rPr kumimoji="0" lang="en-US" altLang="ja-JP"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Ventilation slots</a:t>
            </a:r>
            <a:endParaRPr kumimoji="0" lang="ja-JP" altLang="en-US" sz="13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97" name="Text Box 5016"/>
          <p:cNvSpPr txBox="1">
            <a:spLocks noChangeArrowheads="1"/>
          </p:cNvSpPr>
          <p:nvPr/>
        </p:nvSpPr>
        <p:spPr bwMode="auto">
          <a:xfrm>
            <a:off x="5759427" y="4710289"/>
            <a:ext cx="570017" cy="344453"/>
          </a:xfrm>
          <a:prstGeom prst="rect">
            <a:avLst/>
          </a:prstGeom>
          <a:noFill/>
          <a:ln>
            <a:noFill/>
          </a:ln>
          <a:effectLst/>
          <a:extLst>
            <a:ext uri="{909E8E84-426E-40DD-AFC4-6F175D3DCCD1}">
              <a14:hiddenFill xmlns:a14="http://schemas.microsoft.com/office/drawing/2010/main">
                <a:solidFill>
                  <a:srgbClr val="CC33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eaLnBrk="0" fontAlgn="base" hangingPunct="0">
              <a:lnSpc>
                <a:spcPct val="160000"/>
              </a:lnSpc>
              <a:spcBef>
                <a:spcPct val="50000"/>
              </a:spcBef>
              <a:spcAft>
                <a:spcPct val="0"/>
              </a:spcAft>
            </a:pPr>
            <a:r>
              <a:rPr kumimoji="0" lang="en-US" altLang="ja-JP"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Fan</a:t>
            </a:r>
            <a:endParaRPr kumimoji="0" lang="ja-JP" altLang="en-US" sz="1200" b="1"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100" name="Picture 36"/>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47304" y="5092218"/>
            <a:ext cx="1230921" cy="13746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17" name="Oval 5088"/>
          <p:cNvSpPr>
            <a:spLocks noChangeArrowheads="1"/>
          </p:cNvSpPr>
          <p:nvPr/>
        </p:nvSpPr>
        <p:spPr bwMode="auto">
          <a:xfrm>
            <a:off x="5376729" y="5023031"/>
            <a:ext cx="329572" cy="194322"/>
          </a:xfrm>
          <a:prstGeom prst="ellipse">
            <a:avLst/>
          </a:prstGeom>
          <a:noFill/>
          <a:ln w="6350">
            <a:solidFill>
              <a:srgbClr val="00FFFF"/>
            </a:solidFill>
            <a:round/>
            <a:headEnd/>
            <a:tailEnd/>
          </a:ln>
          <a:effectLst/>
          <a:extLst>
            <a:ext uri="{909E8E84-426E-40DD-AFC4-6F175D3DCCD1}">
              <a14:hiddenFill xmlns:a14="http://schemas.microsoft.com/office/drawing/2010/main">
                <a:solidFill>
                  <a:srgbClr val="CC33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spAutoFit/>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98" name="Line 5017"/>
          <p:cNvSpPr>
            <a:spLocks noChangeShapeType="1"/>
          </p:cNvSpPr>
          <p:nvPr/>
        </p:nvSpPr>
        <p:spPr bwMode="auto">
          <a:xfrm flipH="1">
            <a:off x="5601290" y="4935659"/>
            <a:ext cx="233724" cy="96443"/>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spAutoFit/>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218" name="Oval 5089"/>
          <p:cNvSpPr>
            <a:spLocks noChangeArrowheads="1"/>
          </p:cNvSpPr>
          <p:nvPr/>
        </p:nvSpPr>
        <p:spPr bwMode="auto">
          <a:xfrm>
            <a:off x="5102771" y="5293286"/>
            <a:ext cx="186234" cy="155761"/>
          </a:xfrm>
          <a:prstGeom prst="ellipse">
            <a:avLst/>
          </a:prstGeom>
          <a:noFill/>
          <a:ln w="6350">
            <a:solidFill>
              <a:srgbClr val="00FFFF"/>
            </a:solidFill>
            <a:round/>
            <a:headEnd/>
            <a:tailEnd/>
          </a:ln>
          <a:effectLst/>
          <a:extLst>
            <a:ext uri="{909E8E84-426E-40DD-AFC4-6F175D3DCCD1}">
              <a14:hiddenFill xmlns:a14="http://schemas.microsoft.com/office/drawing/2010/main">
                <a:solidFill>
                  <a:srgbClr val="CC33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spAutoFit/>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219" name="Line 5090"/>
          <p:cNvSpPr>
            <a:spLocks noChangeShapeType="1"/>
          </p:cNvSpPr>
          <p:nvPr/>
        </p:nvSpPr>
        <p:spPr bwMode="auto">
          <a:xfrm flipH="1">
            <a:off x="4024388" y="5412711"/>
            <a:ext cx="1090675" cy="58372"/>
          </a:xfrm>
          <a:prstGeom prst="line">
            <a:avLst/>
          </a:prstGeom>
          <a:noFill/>
          <a:ln w="63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square" anchor="ctr">
            <a:spAutoFit/>
          </a:bodyPr>
          <a:lstStyle/>
          <a:p>
            <a:pPr algn="ctr" eaLnBrk="0" fontAlgn="base" hangingPunct="0">
              <a:lnSpc>
                <a:spcPct val="160000"/>
              </a:lnSpc>
              <a:spcBef>
                <a:spcPct val="50000"/>
              </a:spcBef>
              <a:spcAft>
                <a:spcPct val="0"/>
              </a:spcAft>
            </a:pPr>
            <a:endParaRPr kumimoji="0" lang="ja-JP" altLang="en-US" sz="1000">
              <a:solidFill>
                <a:srgbClr val="000000"/>
              </a:solidFill>
              <a:latin typeface="Century" pitchFamily="18" charset="0"/>
            </a:endParaRPr>
          </a:p>
        </p:txBody>
      </p:sp>
      <p:sp>
        <p:nvSpPr>
          <p:cNvPr id="108" name="Rectangle 5185"/>
          <p:cNvSpPr>
            <a:spLocks noChangeArrowheads="1"/>
          </p:cNvSpPr>
          <p:nvPr/>
        </p:nvSpPr>
        <p:spPr bwMode="auto">
          <a:xfrm>
            <a:off x="6400160" y="4206703"/>
            <a:ext cx="151139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spcBef>
                <a:spcPct val="50000"/>
              </a:spcBef>
              <a:spcAft>
                <a:spcPct val="0"/>
              </a:spcAft>
            </a:pP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Increased Durability</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101" name="直線コネクタ 100"/>
          <p:cNvCxnSpPr/>
          <p:nvPr/>
        </p:nvCxnSpPr>
        <p:spPr>
          <a:xfrm>
            <a:off x="0" y="548680"/>
            <a:ext cx="9144000" cy="0"/>
          </a:xfrm>
          <a:prstGeom prst="line">
            <a:avLst/>
          </a:prstGeom>
          <a:noFill/>
          <a:ln w="15875" cap="flat" cmpd="sng" algn="ctr">
            <a:solidFill>
              <a:srgbClr val="FF0000"/>
            </a:solidFill>
            <a:prstDash val="solid"/>
          </a:ln>
          <a:effectLst/>
        </p:spPr>
      </p:cxnSp>
      <p:sp>
        <p:nvSpPr>
          <p:cNvPr id="102" name="テキスト ボックス 101"/>
          <p:cNvSpPr txBox="1"/>
          <p:nvPr/>
        </p:nvSpPr>
        <p:spPr>
          <a:xfrm>
            <a:off x="251520" y="106760"/>
            <a:ext cx="7622278" cy="461665"/>
          </a:xfrm>
          <a:prstGeom prst="rect">
            <a:avLst/>
          </a:prstGeom>
          <a:noFill/>
        </p:spPr>
        <p:txBody>
          <a:bodyPr wrap="square" rtlCol="0">
            <a:spAutoFit/>
          </a:bodyPr>
          <a:lstStyle/>
          <a:p>
            <a:r>
              <a:rPr lang="en-US" altLang="ja-JP" sz="2400" b="1" dirty="0">
                <a:solidFill>
                  <a:prstClr val="black"/>
                </a:solidFill>
                <a:latin typeface="Calibri"/>
              </a:rPr>
              <a:t>Upgraded UDP-MC series</a:t>
            </a:r>
            <a:r>
              <a:rPr lang="ja-JP" altLang="en-US" sz="2400" b="1" dirty="0">
                <a:solidFill>
                  <a:prstClr val="black"/>
                </a:solidFill>
                <a:latin typeface="Calibri"/>
              </a:rPr>
              <a:t> </a:t>
            </a:r>
            <a:r>
              <a:rPr lang="en-US" altLang="ja-JP" sz="2400" b="1" dirty="0">
                <a:solidFill>
                  <a:prstClr val="black"/>
                </a:solidFill>
                <a:latin typeface="Calibri"/>
              </a:rPr>
              <a:t>Improvement </a:t>
            </a:r>
            <a:endParaRPr lang="ja-JP" altLang="en-US" sz="2400" b="1" dirty="0">
              <a:solidFill>
                <a:prstClr val="black"/>
              </a:solidFill>
              <a:latin typeface="Calibri"/>
            </a:endParaRPr>
          </a:p>
        </p:txBody>
      </p:sp>
      <p:sp>
        <p:nvSpPr>
          <p:cNvPr id="80" name="テキスト ボックス 79">
            <a:extLst>
              <a:ext uri="{FF2B5EF4-FFF2-40B4-BE49-F238E27FC236}">
                <a16:creationId xmlns:a16="http://schemas.microsoft.com/office/drawing/2014/main" id="{75612A50-E895-42ED-9031-4BBD2836371B}"/>
              </a:ext>
            </a:extLst>
          </p:cNvPr>
          <p:cNvSpPr txBox="1"/>
          <p:nvPr/>
        </p:nvSpPr>
        <p:spPr>
          <a:xfrm>
            <a:off x="8316416" y="202983"/>
            <a:ext cx="713465" cy="369332"/>
          </a:xfrm>
          <a:prstGeom prst="rect">
            <a:avLst/>
          </a:prstGeom>
          <a:noFill/>
        </p:spPr>
        <p:txBody>
          <a:bodyPr wrap="none" rtlCol="0">
            <a:spAutoFit/>
          </a:bodyPr>
          <a:lstStyle/>
          <a:p>
            <a:r>
              <a:rPr kumimoji="1" lang="en-US" altLang="ja-JP" dirty="0">
                <a:solidFill>
                  <a:srgbClr val="FF0000"/>
                </a:solidFill>
                <a:latin typeface="Calibri" panose="020F0502020204030204" pitchFamily="34" charset="0"/>
                <a:cs typeface="Calibri" panose="020F0502020204030204" pitchFamily="34" charset="0"/>
              </a:rPr>
              <a:t>URYU</a:t>
            </a:r>
            <a:endParaRPr kumimoji="1" lang="ja-JP" altLang="en-US" dirty="0">
              <a:solidFill>
                <a:srgbClr val="FF0000"/>
              </a:solidFill>
              <a:latin typeface="Calibri" panose="020F0502020204030204" pitchFamily="34" charset="0"/>
              <a:cs typeface="Calibri" panose="020F0502020204030204" pitchFamily="34" charset="0"/>
            </a:endParaRPr>
          </a:p>
        </p:txBody>
      </p:sp>
      <p:sp>
        <p:nvSpPr>
          <p:cNvPr id="79" name="Rectangle 4579">
            <a:extLst>
              <a:ext uri="{FF2B5EF4-FFF2-40B4-BE49-F238E27FC236}">
                <a16:creationId xmlns:a16="http://schemas.microsoft.com/office/drawing/2014/main" id="{CB81C457-7126-4B63-BD7A-D93D2B53FECD}"/>
              </a:ext>
            </a:extLst>
          </p:cNvPr>
          <p:cNvSpPr>
            <a:spLocks noChangeArrowheads="1"/>
          </p:cNvSpPr>
          <p:nvPr/>
        </p:nvSpPr>
        <p:spPr bwMode="auto">
          <a:xfrm>
            <a:off x="6358607" y="1855738"/>
            <a:ext cx="1621882"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p>
            <a:pPr algn="ctr" eaLnBrk="0" fontAlgn="base" hangingPunct="0">
              <a:spcBef>
                <a:spcPct val="50000"/>
              </a:spcBef>
              <a:spcAft>
                <a:spcPct val="0"/>
              </a:spcAft>
            </a:pPr>
            <a:r>
              <a:rPr kumimoji="0" lang="en-US" altLang="ja-JP"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rPr>
              <a:t>Double Hit Error Detection</a:t>
            </a:r>
            <a:endParaRPr kumimoji="0" lang="ja-JP" altLang="en-US" sz="1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37079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9" name="直線コネクタ 8"/>
          <p:cNvCxnSpPr/>
          <p:nvPr/>
        </p:nvCxnSpPr>
        <p:spPr>
          <a:xfrm>
            <a:off x="0" y="548680"/>
            <a:ext cx="9144000"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8467047" y="260648"/>
            <a:ext cx="713465" cy="369332"/>
          </a:xfrm>
          <a:prstGeom prst="rect">
            <a:avLst/>
          </a:prstGeom>
          <a:noFill/>
        </p:spPr>
        <p:txBody>
          <a:bodyPr wrap="none" rtlCol="0">
            <a:spAutoFit/>
          </a:bodyPr>
          <a:lstStyle/>
          <a:p>
            <a:r>
              <a:rPr kumimoji="1" lang="en-US" altLang="ja-JP" dirty="0">
                <a:solidFill>
                  <a:srgbClr val="FF0000"/>
                </a:solidFill>
              </a:rPr>
              <a:t>URYU</a:t>
            </a:r>
            <a:endParaRPr kumimoji="1" lang="ja-JP" altLang="en-US" dirty="0">
              <a:solidFill>
                <a:srgbClr val="FF0000"/>
              </a:solidFill>
            </a:endParaRPr>
          </a:p>
        </p:txBody>
      </p:sp>
      <p:sp>
        <p:nvSpPr>
          <p:cNvPr id="6" name="正方形/長方形 5"/>
          <p:cNvSpPr/>
          <p:nvPr/>
        </p:nvSpPr>
        <p:spPr>
          <a:xfrm>
            <a:off x="6084168" y="2708920"/>
            <a:ext cx="1800200" cy="923330"/>
          </a:xfrm>
          <a:prstGeom prst="rect">
            <a:avLst/>
          </a:prstGeom>
        </p:spPr>
        <p:txBody>
          <a:bodyPr wrap="square">
            <a:spAutoFit/>
          </a:bodyPr>
          <a:lstStyle/>
          <a:p>
            <a:endParaRPr lang="en-US" altLang="ja-JP" dirty="0"/>
          </a:p>
          <a:p>
            <a:endParaRPr lang="en-US" altLang="ja-JP" dirty="0"/>
          </a:p>
          <a:p>
            <a:endParaRPr lang="en-US" altLang="ja-JP" dirty="0"/>
          </a:p>
        </p:txBody>
      </p:sp>
      <p:sp>
        <p:nvSpPr>
          <p:cNvPr id="16" name="テキスト ボックス 15"/>
          <p:cNvSpPr txBox="1"/>
          <p:nvPr/>
        </p:nvSpPr>
        <p:spPr>
          <a:xfrm>
            <a:off x="251520" y="106760"/>
            <a:ext cx="3502947" cy="461665"/>
          </a:xfrm>
          <a:prstGeom prst="rect">
            <a:avLst/>
          </a:prstGeom>
          <a:noFill/>
        </p:spPr>
        <p:txBody>
          <a:bodyPr wrap="none" rtlCol="0">
            <a:spAutoFit/>
          </a:bodyPr>
          <a:lstStyle/>
          <a:p>
            <a:r>
              <a:rPr lang="en-US" altLang="ja-JP" sz="2400" b="1" dirty="0"/>
              <a:t>Engine Production Tooling</a:t>
            </a:r>
            <a:endParaRPr kumimoji="1" lang="ja-JP" altLang="en-US" sz="2400" b="1" dirty="0"/>
          </a:p>
        </p:txBody>
      </p:sp>
      <p:sp>
        <p:nvSpPr>
          <p:cNvPr id="15" name="コンテンツ プレースホルダー 2"/>
          <p:cNvSpPr txBox="1">
            <a:spLocks/>
          </p:cNvSpPr>
          <p:nvPr/>
        </p:nvSpPr>
        <p:spPr bwMode="auto">
          <a:xfrm>
            <a:off x="46830" y="564809"/>
            <a:ext cx="8912938" cy="4353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a:lstStyle>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One Japanese car manufacturer registered URYU UDP-A</a:t>
            </a:r>
            <a:r>
              <a:rPr lang="ja-JP" altLang="en-US" sz="1700" kern="0" dirty="0">
                <a:ea typeface="Meiryo UI" panose="020B0604030504040204" pitchFamily="50" charset="-128"/>
                <a:cs typeface="Meiryo UI" panose="020B0604030504040204" pitchFamily="50" charset="-128"/>
              </a:rPr>
              <a:t>○○○</a:t>
            </a:r>
            <a:r>
              <a:rPr lang="en-US" altLang="ja-JP" sz="1700" kern="0" dirty="0">
                <a:ea typeface="Meiryo UI" panose="020B0604030504040204" pitchFamily="50" charset="-128"/>
                <a:cs typeface="Meiryo UI" panose="020B0604030504040204" pitchFamily="50" charset="-128"/>
              </a:rPr>
              <a:t>MC series and YOKOTA e-M</a:t>
            </a:r>
            <a:r>
              <a:rPr lang="ja-JP" altLang="en-US" sz="1700" kern="0" dirty="0">
                <a:ea typeface="Meiryo UI" panose="020B0604030504040204" pitchFamily="50" charset="-128"/>
                <a:cs typeface="Meiryo UI" panose="020B0604030504040204" pitchFamily="50" charset="-128"/>
              </a:rPr>
              <a:t>○○○</a:t>
            </a:r>
            <a:r>
              <a:rPr lang="en-US" altLang="ja-JP" sz="1700" kern="0" dirty="0">
                <a:ea typeface="Meiryo UI" panose="020B0604030504040204" pitchFamily="50" charset="-128"/>
                <a:cs typeface="Meiryo UI" panose="020B0604030504040204" pitchFamily="50" charset="-128"/>
              </a:rPr>
              <a:t> series for their engine  production tooling.  Here we would like to advise of URYU advantage over the other brand.</a:t>
            </a:r>
          </a:p>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   </a:t>
            </a:r>
            <a:r>
              <a:rPr lang="en-US" altLang="ja-JP" sz="1700" b="1" kern="0" dirty="0">
                <a:ea typeface="Meiryo UI" panose="020B0604030504040204" pitchFamily="50" charset="-128"/>
                <a:cs typeface="Meiryo UI" panose="020B0604030504040204" pitchFamily="50" charset="-128"/>
              </a:rPr>
              <a:t>- Wider torque range per model !  This also saves running cost in the end!</a:t>
            </a:r>
          </a:p>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     One UDP-MC model covers a wider torque range.  Only three UDP-MC models cover all the   </a:t>
            </a:r>
          </a:p>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     necessary applications</a:t>
            </a:r>
            <a:r>
              <a:rPr lang="ja-JP" altLang="en-US" sz="1700" kern="0" dirty="0">
                <a:ea typeface="Meiryo UI" panose="020B0604030504040204" pitchFamily="50" charset="-128"/>
                <a:cs typeface="Meiryo UI" panose="020B0604030504040204" pitchFamily="50" charset="-128"/>
              </a:rPr>
              <a:t> </a:t>
            </a:r>
            <a:r>
              <a:rPr lang="en-US" altLang="ja-JP" sz="1700" kern="0" dirty="0">
                <a:ea typeface="Meiryo UI" panose="020B0604030504040204" pitchFamily="50" charset="-128"/>
                <a:cs typeface="Meiryo UI" panose="020B0604030504040204" pitchFamily="50" charset="-128"/>
              </a:rPr>
              <a:t>of</a:t>
            </a:r>
            <a:r>
              <a:rPr lang="ja-JP" altLang="en-US" sz="1700" kern="0" dirty="0">
                <a:ea typeface="Meiryo UI" panose="020B0604030504040204" pitchFamily="50" charset="-128"/>
                <a:cs typeface="Meiryo UI" panose="020B0604030504040204" pitchFamily="50" charset="-128"/>
              </a:rPr>
              <a:t> </a:t>
            </a:r>
            <a:r>
              <a:rPr lang="en-US" altLang="ja-JP" sz="1700" kern="0" dirty="0">
                <a:ea typeface="Meiryo UI" panose="020B0604030504040204" pitchFamily="50" charset="-128"/>
                <a:cs typeface="Meiryo UI" panose="020B0604030504040204" pitchFamily="50" charset="-128"/>
              </a:rPr>
              <a:t>their current engine</a:t>
            </a:r>
            <a:r>
              <a:rPr lang="ja-JP" altLang="en-US" sz="1700" kern="0" dirty="0">
                <a:ea typeface="Meiryo UI" panose="020B0604030504040204" pitchFamily="50" charset="-128"/>
                <a:cs typeface="Meiryo UI" panose="020B0604030504040204" pitchFamily="50" charset="-128"/>
              </a:rPr>
              <a:t> </a:t>
            </a:r>
            <a:r>
              <a:rPr lang="en-US" altLang="ja-JP" sz="1700" kern="0" dirty="0">
                <a:ea typeface="Meiryo UI" panose="020B0604030504040204" pitchFamily="50" charset="-128"/>
                <a:cs typeface="Meiryo UI" panose="020B0604030504040204" pitchFamily="50" charset="-128"/>
              </a:rPr>
              <a:t>production lines.  On the other hand, other </a:t>
            </a:r>
          </a:p>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     brand requires four e-M models &amp; one pneumatic model, Tka1400 for high torque application </a:t>
            </a:r>
          </a:p>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     (such as IN-WT assembly, 86Nm).  Pneumatic model requires a different controller, which </a:t>
            </a:r>
          </a:p>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     forces users to keep more back up items. </a:t>
            </a:r>
          </a:p>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  </a:t>
            </a:r>
            <a:r>
              <a:rPr lang="en-US" altLang="ja-JP" sz="1700" b="1" kern="0" dirty="0">
                <a:ea typeface="Meiryo UI" panose="020B0604030504040204" pitchFamily="50" charset="-128"/>
                <a:cs typeface="Meiryo UI" panose="020B0604030504040204" pitchFamily="50" charset="-128"/>
              </a:rPr>
              <a:t>- An electric tool for a higher torque range?  We URYU, have a quick solution!  </a:t>
            </a:r>
          </a:p>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    We have UDP-A120MC that covers even higher torque (up to 120Nm) and so, if you may</a:t>
            </a:r>
          </a:p>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    require an electric handheld fastening tool for higher torque job in future, it is easy to employ </a:t>
            </a:r>
          </a:p>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    UDP-A120MC at the production.  The model works with the same controller, UECP-4810.</a:t>
            </a:r>
          </a:p>
          <a:p>
            <a:pPr marL="0" indent="0">
              <a:lnSpc>
                <a:spcPts val="2000"/>
              </a:lnSpc>
              <a:spcBef>
                <a:spcPts val="0"/>
              </a:spcBef>
              <a:buFontTx/>
              <a:buNone/>
            </a:pPr>
            <a:r>
              <a:rPr lang="ja-JP" altLang="en-US" sz="1700" kern="0" dirty="0">
                <a:ea typeface="Meiryo UI" panose="020B0604030504040204" pitchFamily="50" charset="-128"/>
                <a:cs typeface="Meiryo UI" panose="020B0604030504040204" pitchFamily="50" charset="-128"/>
              </a:rPr>
              <a:t>  </a:t>
            </a:r>
            <a:r>
              <a:rPr lang="en-US" altLang="ja-JP" sz="1700" b="1" kern="0" dirty="0">
                <a:ea typeface="Meiryo UI" panose="020B0604030504040204" pitchFamily="50" charset="-128"/>
                <a:cs typeface="Meiryo UI" panose="020B0604030504040204" pitchFamily="50" charset="-128"/>
              </a:rPr>
              <a:t>-</a:t>
            </a:r>
            <a:r>
              <a:rPr lang="ja-JP" altLang="en-US" sz="1700" b="1" kern="0" dirty="0">
                <a:ea typeface="Meiryo UI" panose="020B0604030504040204" pitchFamily="50" charset="-128"/>
                <a:cs typeface="Meiryo UI" panose="020B0604030504040204" pitchFamily="50" charset="-128"/>
              </a:rPr>
              <a:t> </a:t>
            </a:r>
            <a:r>
              <a:rPr lang="en-US" altLang="ja-JP" sz="1700" b="1" kern="0" dirty="0">
                <a:ea typeface="Meiryo UI" panose="020B0604030504040204" pitchFamily="50" charset="-128"/>
                <a:cs typeface="Meiryo UI" panose="020B0604030504040204" pitchFamily="50" charset="-128"/>
              </a:rPr>
              <a:t>Quick installation !  </a:t>
            </a:r>
          </a:p>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   If you equip one engine line with UDP-MC/UECP-4810, it will be easy to set up tools and   </a:t>
            </a:r>
          </a:p>
          <a:p>
            <a:pPr marL="0" indent="0">
              <a:lnSpc>
                <a:spcPts val="2000"/>
              </a:lnSpc>
              <a:spcBef>
                <a:spcPts val="0"/>
              </a:spcBef>
              <a:buFontTx/>
              <a:buNone/>
            </a:pPr>
            <a:r>
              <a:rPr lang="en-US" altLang="ja-JP" sz="1700" kern="0" dirty="0">
                <a:ea typeface="Meiryo UI" panose="020B0604030504040204" pitchFamily="50" charset="-128"/>
                <a:cs typeface="Meiryo UI" panose="020B0604030504040204" pitchFamily="50" charset="-128"/>
              </a:rPr>
              <a:t>   controllers at the same applications at other lines by uploading setting parameters from the same application at the existing line to the new line.  This saves your time to install tools and controllers.</a:t>
            </a:r>
            <a:endParaRPr lang="en-US" altLang="ja-JP" sz="1700" kern="0" dirty="0">
              <a:latin typeface="Meiryo UI" panose="020B0604030504040204" pitchFamily="50" charset="-128"/>
              <a:ea typeface="Meiryo UI" panose="020B0604030504040204" pitchFamily="50" charset="-128"/>
              <a:cs typeface="Meiryo UI" panose="020B0604030504040204" pitchFamily="50" charset="-128"/>
            </a:endParaRPr>
          </a:p>
        </p:txBody>
      </p:sp>
      <p:graphicFrame>
        <p:nvGraphicFramePr>
          <p:cNvPr id="2" name="オブジェクト 1">
            <a:extLst>
              <a:ext uri="{FF2B5EF4-FFF2-40B4-BE49-F238E27FC236}">
                <a16:creationId xmlns:a16="http://schemas.microsoft.com/office/drawing/2014/main" id="{F7EB72CF-61F4-48CB-9509-E577B118923A}"/>
              </a:ext>
            </a:extLst>
          </p:cNvPr>
          <p:cNvGraphicFramePr>
            <a:graphicFrameLocks noChangeAspect="1"/>
          </p:cNvGraphicFramePr>
          <p:nvPr>
            <p:extLst>
              <p:ext uri="{D42A27DB-BD31-4B8C-83A1-F6EECF244321}">
                <p14:modId xmlns:p14="http://schemas.microsoft.com/office/powerpoint/2010/main" val="3071007649"/>
              </p:ext>
            </p:extLst>
          </p:nvPr>
        </p:nvGraphicFramePr>
        <p:xfrm>
          <a:off x="115531" y="4999670"/>
          <a:ext cx="8912938" cy="1845257"/>
        </p:xfrm>
        <a:graphic>
          <a:graphicData uri="http://schemas.openxmlformats.org/presentationml/2006/ole">
            <mc:AlternateContent xmlns:mc="http://schemas.openxmlformats.org/markup-compatibility/2006">
              <mc:Choice xmlns:v="urn:schemas-microsoft-com:vml" Requires="v">
                <p:oleObj name="Worksheet" r:id="rId3" imgW="13137004" imgH="2712775" progId="Excel.Sheet.8">
                  <p:embed/>
                </p:oleObj>
              </mc:Choice>
              <mc:Fallback>
                <p:oleObj name="Worksheet" r:id="rId3" imgW="13137004" imgH="2712775" progId="Excel.Sheet.8">
                  <p:embed/>
                  <p:pic>
                    <p:nvPicPr>
                      <p:cNvPr id="0" name=""/>
                      <p:cNvPicPr/>
                      <p:nvPr/>
                    </p:nvPicPr>
                    <p:blipFill>
                      <a:blip r:embed="rId4"/>
                      <a:stretch>
                        <a:fillRect/>
                      </a:stretch>
                    </p:blipFill>
                    <p:spPr>
                      <a:xfrm>
                        <a:off x="115531" y="4999670"/>
                        <a:ext cx="8912938" cy="1845257"/>
                      </a:xfrm>
                      <a:prstGeom prst="rect">
                        <a:avLst/>
                      </a:prstGeom>
                    </p:spPr>
                  </p:pic>
                </p:oleObj>
              </mc:Fallback>
            </mc:AlternateContent>
          </a:graphicData>
        </a:graphic>
      </p:graphicFrame>
    </p:spTree>
    <p:extLst>
      <p:ext uri="{BB962C8B-B14F-4D97-AF65-F5344CB8AC3E}">
        <p14:creationId xmlns:p14="http://schemas.microsoft.com/office/powerpoint/2010/main" val="2236380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CC3300"/>
              </a:solidFill>
            </a14:hiddenFill>
          </a:ext>
          <a:ext uri="{91240B29-F687-4F45-9708-019B960494DF}">
            <a14:hiddenLine xmlns:a14="http://schemas.microsoft.com/office/drawing/2010/main" w="9525" cap="flat" cmpd="sng" algn="ctr">
              <a:solidFill>
                <a:srgbClr val="0066FF"/>
              </a:solidFill>
              <a:prstDash val="dash"/>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60000"/>
          </a:lnSpc>
          <a:spcBef>
            <a:spcPct val="50000"/>
          </a:spcBef>
          <a:spcAft>
            <a:spcPct val="0"/>
          </a:spcAft>
          <a:buClrTx/>
          <a:buSzTx/>
          <a:buFontTx/>
          <a:buNone/>
          <a:tabLst/>
          <a:defRPr kumimoji="0" lang="ja-JP" altLang="en-US" sz="1000" b="0" i="0" u="none" strike="noStrike" cap="none" normalizeH="0" baseline="0" smtClean="0">
            <a:ln>
              <a:noFill/>
            </a:ln>
            <a:solidFill>
              <a:schemeClr val="tx1"/>
            </a:solidFill>
            <a:effectLst/>
            <a:latin typeface="Century" pitchFamily="18" charset="0"/>
            <a:ea typeface="ＭＳ Ｐゴシック" pitchFamily="50" charset="-128"/>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rgbClr val="CC3300"/>
              </a:solidFill>
            </a14:hiddenFill>
          </a:ext>
          <a:ext uri="{91240B29-F687-4F45-9708-019B960494DF}">
            <a14:hiddenLine xmlns:a14="http://schemas.microsoft.com/office/drawing/2010/main" w="9525" cap="flat" cmpd="sng" algn="ctr">
              <a:solidFill>
                <a:srgbClr val="0066FF"/>
              </a:solidFill>
              <a:prstDash val="dash"/>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spAutoFit/>
      </a:bodyPr>
      <a:lstStyle>
        <a:defPPr marL="0" marR="0" indent="0" algn="ctr" defTabSz="914400" rtl="0" eaLnBrk="0" fontAlgn="base" latinLnBrk="0" hangingPunct="0">
          <a:lnSpc>
            <a:spcPct val="160000"/>
          </a:lnSpc>
          <a:spcBef>
            <a:spcPct val="50000"/>
          </a:spcBef>
          <a:spcAft>
            <a:spcPct val="0"/>
          </a:spcAft>
          <a:buClrTx/>
          <a:buSzTx/>
          <a:buFontTx/>
          <a:buNone/>
          <a:tabLst/>
          <a:defRPr kumimoji="0" lang="ja-JP" altLang="en-US" sz="1000" b="0" i="0" u="none" strike="noStrike" cap="none" normalizeH="0" baseline="0" smtClean="0">
            <a:ln>
              <a:noFill/>
            </a:ln>
            <a:solidFill>
              <a:schemeClr val="tx1"/>
            </a:solidFill>
            <a:effectLst/>
            <a:latin typeface="Century" pitchFamily="18" charset="0"/>
            <a:ea typeface="ＭＳ Ｐゴシック" pitchFamily="50" charset="-128"/>
          </a:defRPr>
        </a:defPPr>
      </a:lstStyle>
    </a:lnDef>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7851</TotalTime>
  <Words>1324</Words>
  <Application>Microsoft Office PowerPoint</Application>
  <PresentationFormat>画面に合わせる (4:3)</PresentationFormat>
  <Paragraphs>161</Paragraphs>
  <Slides>7</Slides>
  <Notes>7</Notes>
  <HiddenSlides>0</HiddenSlides>
  <MMClips>0</MMClips>
  <ScaleCrop>false</ScaleCrop>
  <HeadingPairs>
    <vt:vector size="8" baseType="variant">
      <vt:variant>
        <vt:lpstr>使用されているフォント</vt:lpstr>
      </vt:variant>
      <vt:variant>
        <vt:i4>8</vt:i4>
      </vt:variant>
      <vt:variant>
        <vt:lpstr>テーマ</vt:lpstr>
      </vt:variant>
      <vt:variant>
        <vt:i4>2</vt:i4>
      </vt:variant>
      <vt:variant>
        <vt:lpstr>埋め込まれた OLE サーバー</vt:lpstr>
      </vt:variant>
      <vt:variant>
        <vt:i4>1</vt:i4>
      </vt:variant>
      <vt:variant>
        <vt:lpstr>スライド タイトル</vt:lpstr>
      </vt:variant>
      <vt:variant>
        <vt:i4>7</vt:i4>
      </vt:variant>
    </vt:vector>
  </HeadingPairs>
  <TitlesOfParts>
    <vt:vector size="18" baseType="lpstr">
      <vt:lpstr>Meiryo UI</vt:lpstr>
      <vt:lpstr>ＭＳ Ｐゴシック</vt:lpstr>
      <vt:lpstr>Arial</vt:lpstr>
      <vt:lpstr>Arial Black</vt:lpstr>
      <vt:lpstr>Calibri</vt:lpstr>
      <vt:lpstr>Century</vt:lpstr>
      <vt:lpstr>Times New Roman</vt:lpstr>
      <vt:lpstr>Wingdings</vt:lpstr>
      <vt:lpstr>Office テーマ</vt:lpstr>
      <vt:lpstr>標準デザイン</vt:lpstr>
      <vt:lpstr>Worksheet</vt:lpstr>
      <vt:lpstr>PowerPoint プレゼンテーション</vt:lpstr>
      <vt:lpstr>PowerPoint プレゼンテーション</vt:lpstr>
      <vt:lpstr>Upgraded UDP-MC Tool Construction</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 Hisakado</dc:creator>
  <cp:lastModifiedBy>Thisakado</cp:lastModifiedBy>
  <cp:revision>666</cp:revision>
  <cp:lastPrinted>2019-04-10T00:09:09Z</cp:lastPrinted>
  <dcterms:created xsi:type="dcterms:W3CDTF">2009-09-28T02:06:49Z</dcterms:created>
  <dcterms:modified xsi:type="dcterms:W3CDTF">2020-12-08T07:02:10Z</dcterms:modified>
</cp:coreProperties>
</file>