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"/>
  </p:notesMasterIdLst>
  <p:handoutMasterIdLst>
    <p:handoutMasterId r:id="rId5"/>
  </p:handoutMasterIdLst>
  <p:sldIdLst>
    <p:sldId id="258" r:id="rId2"/>
    <p:sldId id="257" r:id="rId3"/>
  </p:sldIdLst>
  <p:sldSz cx="18000663" cy="9683750"/>
  <p:notesSz cx="9866313" cy="6735763"/>
  <p:defaultTextStyle>
    <a:defPPr>
      <a:defRPr lang="ja-JP"/>
    </a:defPPr>
    <a:lvl1pPr marL="0" algn="l" defTabSz="1075148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1pPr>
    <a:lvl2pPr marL="537574" algn="l" defTabSz="1075148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2pPr>
    <a:lvl3pPr marL="1075148" algn="l" defTabSz="1075148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3pPr>
    <a:lvl4pPr marL="1612723" algn="l" defTabSz="1075148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4pPr>
    <a:lvl5pPr marL="2150296" algn="l" defTabSz="1075148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5pPr>
    <a:lvl6pPr marL="2687870" algn="l" defTabSz="1075148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6pPr>
    <a:lvl7pPr marL="3225444" algn="l" defTabSz="1075148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7pPr>
    <a:lvl8pPr marL="3763018" algn="l" defTabSz="1075148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8pPr>
    <a:lvl9pPr marL="4300593" algn="l" defTabSz="1075148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EAEAEA"/>
    <a:srgbClr val="EEEEEE"/>
    <a:srgbClr val="D1D1D1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44" autoAdjust="0"/>
    <p:restoredTop sz="94660"/>
  </p:normalViewPr>
  <p:slideViewPr>
    <p:cSldViewPr snapToGrid="0">
      <p:cViewPr varScale="1">
        <p:scale>
          <a:sx n="48" d="100"/>
          <a:sy n="48" d="100"/>
        </p:scale>
        <p:origin x="7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275294" cy="337810"/>
          </a:xfrm>
          <a:prstGeom prst="rect">
            <a:avLst/>
          </a:prstGeom>
        </p:spPr>
        <p:txBody>
          <a:bodyPr vert="horz" lIns="62433" tIns="31217" rIns="62433" bIns="31217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840" y="3"/>
            <a:ext cx="4275294" cy="337810"/>
          </a:xfrm>
          <a:prstGeom prst="rect">
            <a:avLst/>
          </a:prstGeom>
        </p:spPr>
        <p:txBody>
          <a:bodyPr vert="horz" lIns="62433" tIns="31217" rIns="62433" bIns="31217" rtlCol="0"/>
          <a:lstStyle>
            <a:lvl1pPr algn="r">
              <a:defRPr sz="800"/>
            </a:lvl1pPr>
          </a:lstStyle>
          <a:p>
            <a:fld id="{C82921F8-56EF-47D7-B771-8089E0EABDC8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956"/>
            <a:ext cx="4275294" cy="337810"/>
          </a:xfrm>
          <a:prstGeom prst="rect">
            <a:avLst/>
          </a:prstGeom>
        </p:spPr>
        <p:txBody>
          <a:bodyPr vert="horz" lIns="62433" tIns="31217" rIns="62433" bIns="31217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840" y="6397956"/>
            <a:ext cx="4275294" cy="337810"/>
          </a:xfrm>
          <a:prstGeom prst="rect">
            <a:avLst/>
          </a:prstGeom>
        </p:spPr>
        <p:txBody>
          <a:bodyPr vert="horz" lIns="62433" tIns="31217" rIns="62433" bIns="31217" rtlCol="0" anchor="b"/>
          <a:lstStyle>
            <a:lvl1pPr algn="r">
              <a:defRPr sz="800"/>
            </a:lvl1pPr>
          </a:lstStyle>
          <a:p>
            <a:fld id="{5B95DB8F-BC23-431D-946D-609BC5FBC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934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275095" cy="337810"/>
          </a:xfrm>
          <a:prstGeom prst="rect">
            <a:avLst/>
          </a:prstGeom>
        </p:spPr>
        <p:txBody>
          <a:bodyPr vert="horz" lIns="90621" tIns="45310" rIns="90621" bIns="453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922" y="4"/>
            <a:ext cx="4275095" cy="337810"/>
          </a:xfrm>
          <a:prstGeom prst="rect">
            <a:avLst/>
          </a:prstGeom>
        </p:spPr>
        <p:txBody>
          <a:bodyPr vert="horz" lIns="90621" tIns="45310" rIns="90621" bIns="45310" rtlCol="0"/>
          <a:lstStyle>
            <a:lvl1pPr algn="r">
              <a:defRPr sz="1200"/>
            </a:lvl1pPr>
          </a:lstStyle>
          <a:p>
            <a:fld id="{4326B729-4D87-416F-AD63-4C7B4289BE79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820988" y="842963"/>
            <a:ext cx="4224337" cy="2271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1" tIns="45310" rIns="90621" bIns="453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093" y="3241474"/>
            <a:ext cx="7892130" cy="2651917"/>
          </a:xfrm>
          <a:prstGeom prst="rect">
            <a:avLst/>
          </a:prstGeom>
        </p:spPr>
        <p:txBody>
          <a:bodyPr vert="horz" lIns="90621" tIns="45310" rIns="90621" bIns="453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6397957"/>
            <a:ext cx="4275095" cy="337810"/>
          </a:xfrm>
          <a:prstGeom prst="rect">
            <a:avLst/>
          </a:prstGeom>
        </p:spPr>
        <p:txBody>
          <a:bodyPr vert="horz" lIns="90621" tIns="45310" rIns="90621" bIns="453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922" y="6397957"/>
            <a:ext cx="4275095" cy="337810"/>
          </a:xfrm>
          <a:prstGeom prst="rect">
            <a:avLst/>
          </a:prstGeom>
        </p:spPr>
        <p:txBody>
          <a:bodyPr vert="horz" lIns="90621" tIns="45310" rIns="90621" bIns="45310" rtlCol="0" anchor="b"/>
          <a:lstStyle>
            <a:lvl1pPr algn="r">
              <a:defRPr sz="1200"/>
            </a:lvl1pPr>
          </a:lstStyle>
          <a:p>
            <a:fld id="{90F891CC-49A6-4590-AB47-EF1FEFCBBD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751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148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1pPr>
    <a:lvl2pPr marL="537574" algn="l" defTabSz="1075148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2pPr>
    <a:lvl3pPr marL="1075148" algn="l" defTabSz="1075148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3pPr>
    <a:lvl4pPr marL="1612723" algn="l" defTabSz="1075148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4pPr>
    <a:lvl5pPr marL="2150296" algn="l" defTabSz="1075148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5pPr>
    <a:lvl6pPr marL="2687870" algn="l" defTabSz="1075148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6pPr>
    <a:lvl7pPr marL="3225444" algn="l" defTabSz="1075148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7pPr>
    <a:lvl8pPr marL="3763018" algn="l" defTabSz="1075148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8pPr>
    <a:lvl9pPr marL="4300593" algn="l" defTabSz="1075148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20988" y="842963"/>
            <a:ext cx="4224337" cy="2271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891CC-49A6-4590-AB47-EF1FEFCBBD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88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087" y="1584818"/>
            <a:ext cx="13500497" cy="3371380"/>
          </a:xfrm>
        </p:spPr>
        <p:txBody>
          <a:bodyPr anchor="b"/>
          <a:lstStyle>
            <a:lvl1pPr algn="ctr">
              <a:defRPr sz="847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7" y="5086213"/>
            <a:ext cx="13500497" cy="2337997"/>
          </a:xfrm>
        </p:spPr>
        <p:txBody>
          <a:bodyPr/>
          <a:lstStyle>
            <a:lvl1pPr marL="0" indent="0" algn="ctr">
              <a:buNone/>
              <a:defRPr sz="3389"/>
            </a:lvl1pPr>
            <a:lvl2pPr marL="645566" indent="0" algn="ctr">
              <a:buNone/>
              <a:defRPr sz="2824"/>
            </a:lvl2pPr>
            <a:lvl3pPr marL="1291133" indent="0" algn="ctr">
              <a:buNone/>
              <a:defRPr sz="2542"/>
            </a:lvl3pPr>
            <a:lvl4pPr marL="1936699" indent="0" algn="ctr">
              <a:buNone/>
              <a:defRPr sz="2259"/>
            </a:lvl4pPr>
            <a:lvl5pPr marL="2582266" indent="0" algn="ctr">
              <a:buNone/>
              <a:defRPr sz="2259"/>
            </a:lvl5pPr>
            <a:lvl6pPr marL="3227832" indent="0" algn="ctr">
              <a:buNone/>
              <a:defRPr sz="2259"/>
            </a:lvl6pPr>
            <a:lvl7pPr marL="3873398" indent="0" algn="ctr">
              <a:buNone/>
              <a:defRPr sz="2259"/>
            </a:lvl7pPr>
            <a:lvl8pPr marL="4518965" indent="0" algn="ctr">
              <a:buNone/>
              <a:defRPr sz="2259"/>
            </a:lvl8pPr>
            <a:lvl9pPr marL="5164531" indent="0" algn="ctr">
              <a:buNone/>
              <a:defRPr sz="2259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3ACB-50CA-440F-8C8E-5456A47C9202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AAA2-7307-4117-BF2E-D6AF55C5E2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21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3ACB-50CA-440F-8C8E-5456A47C9202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AAA2-7307-4117-BF2E-D6AF55C5E2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30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4" y="515576"/>
            <a:ext cx="3881393" cy="820653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8" y="515576"/>
            <a:ext cx="11419170" cy="820653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3ACB-50CA-440F-8C8E-5456A47C9202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AAA2-7307-4117-BF2E-D6AF55C5E2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26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3ACB-50CA-440F-8C8E-5456A47C9202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AAA2-7307-4117-BF2E-D6AF55C5E2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54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2" y="2414214"/>
            <a:ext cx="15525572" cy="4028170"/>
          </a:xfrm>
        </p:spPr>
        <p:txBody>
          <a:bodyPr anchor="b"/>
          <a:lstStyle>
            <a:lvl1pPr>
              <a:defRPr sz="847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2" y="6480492"/>
            <a:ext cx="15525572" cy="2118320"/>
          </a:xfrm>
        </p:spPr>
        <p:txBody>
          <a:bodyPr/>
          <a:lstStyle>
            <a:lvl1pPr marL="0" indent="0">
              <a:buNone/>
              <a:defRPr sz="3389">
                <a:solidFill>
                  <a:schemeClr val="tx1">
                    <a:tint val="75000"/>
                  </a:schemeClr>
                </a:solidFill>
              </a:defRPr>
            </a:lvl1pPr>
            <a:lvl2pPr marL="645566" indent="0">
              <a:buNone/>
              <a:defRPr sz="2824">
                <a:solidFill>
                  <a:schemeClr val="tx1">
                    <a:tint val="75000"/>
                  </a:schemeClr>
                </a:solidFill>
              </a:defRPr>
            </a:lvl2pPr>
            <a:lvl3pPr marL="1291133" indent="0">
              <a:buNone/>
              <a:defRPr sz="2542">
                <a:solidFill>
                  <a:schemeClr val="tx1">
                    <a:tint val="75000"/>
                  </a:schemeClr>
                </a:solidFill>
              </a:defRPr>
            </a:lvl3pPr>
            <a:lvl4pPr marL="1936699" indent="0">
              <a:buNone/>
              <a:defRPr sz="2259">
                <a:solidFill>
                  <a:schemeClr val="tx1">
                    <a:tint val="75000"/>
                  </a:schemeClr>
                </a:solidFill>
              </a:defRPr>
            </a:lvl4pPr>
            <a:lvl5pPr marL="2582266" indent="0">
              <a:buNone/>
              <a:defRPr sz="2259">
                <a:solidFill>
                  <a:schemeClr val="tx1">
                    <a:tint val="75000"/>
                  </a:schemeClr>
                </a:solidFill>
              </a:defRPr>
            </a:lvl5pPr>
            <a:lvl6pPr marL="3227832" indent="0">
              <a:buNone/>
              <a:defRPr sz="2259">
                <a:solidFill>
                  <a:schemeClr val="tx1">
                    <a:tint val="75000"/>
                  </a:schemeClr>
                </a:solidFill>
              </a:defRPr>
            </a:lvl6pPr>
            <a:lvl7pPr marL="3873398" indent="0">
              <a:buNone/>
              <a:defRPr sz="2259">
                <a:solidFill>
                  <a:schemeClr val="tx1">
                    <a:tint val="75000"/>
                  </a:schemeClr>
                </a:solidFill>
              </a:defRPr>
            </a:lvl7pPr>
            <a:lvl8pPr marL="4518965" indent="0">
              <a:buNone/>
              <a:defRPr sz="2259">
                <a:solidFill>
                  <a:schemeClr val="tx1">
                    <a:tint val="75000"/>
                  </a:schemeClr>
                </a:solidFill>
              </a:defRPr>
            </a:lvl8pPr>
            <a:lvl9pPr marL="5164531" indent="0">
              <a:buNone/>
              <a:defRPr sz="22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3ACB-50CA-440F-8C8E-5456A47C9202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AAA2-7307-4117-BF2E-D6AF55C5E2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53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2577850"/>
            <a:ext cx="7650282" cy="61442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2577850"/>
            <a:ext cx="7650282" cy="61442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3ACB-50CA-440F-8C8E-5456A47C9202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AAA2-7307-4117-BF2E-D6AF55C5E2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3" y="515571"/>
            <a:ext cx="15525572" cy="187174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1" y="2373865"/>
            <a:ext cx="7615123" cy="1163394"/>
          </a:xfrm>
        </p:spPr>
        <p:txBody>
          <a:bodyPr anchor="b"/>
          <a:lstStyle>
            <a:lvl1pPr marL="0" indent="0">
              <a:buNone/>
              <a:defRPr sz="3389" b="1"/>
            </a:lvl1pPr>
            <a:lvl2pPr marL="645566" indent="0">
              <a:buNone/>
              <a:defRPr sz="2824" b="1"/>
            </a:lvl2pPr>
            <a:lvl3pPr marL="1291133" indent="0">
              <a:buNone/>
              <a:defRPr sz="2542" b="1"/>
            </a:lvl3pPr>
            <a:lvl4pPr marL="1936699" indent="0">
              <a:buNone/>
              <a:defRPr sz="2259" b="1"/>
            </a:lvl4pPr>
            <a:lvl5pPr marL="2582266" indent="0">
              <a:buNone/>
              <a:defRPr sz="2259" b="1"/>
            </a:lvl5pPr>
            <a:lvl6pPr marL="3227832" indent="0">
              <a:buNone/>
              <a:defRPr sz="2259" b="1"/>
            </a:lvl6pPr>
            <a:lvl7pPr marL="3873398" indent="0">
              <a:buNone/>
              <a:defRPr sz="2259" b="1"/>
            </a:lvl7pPr>
            <a:lvl8pPr marL="4518965" indent="0">
              <a:buNone/>
              <a:defRPr sz="2259" b="1"/>
            </a:lvl8pPr>
            <a:lvl9pPr marL="5164531" indent="0">
              <a:buNone/>
              <a:defRPr sz="225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1" y="3537265"/>
            <a:ext cx="7615123" cy="52027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8" y="2373865"/>
            <a:ext cx="7652626" cy="1163394"/>
          </a:xfrm>
        </p:spPr>
        <p:txBody>
          <a:bodyPr anchor="b"/>
          <a:lstStyle>
            <a:lvl1pPr marL="0" indent="0">
              <a:buNone/>
              <a:defRPr sz="3389" b="1"/>
            </a:lvl1pPr>
            <a:lvl2pPr marL="645566" indent="0">
              <a:buNone/>
              <a:defRPr sz="2824" b="1"/>
            </a:lvl2pPr>
            <a:lvl3pPr marL="1291133" indent="0">
              <a:buNone/>
              <a:defRPr sz="2542" b="1"/>
            </a:lvl3pPr>
            <a:lvl4pPr marL="1936699" indent="0">
              <a:buNone/>
              <a:defRPr sz="2259" b="1"/>
            </a:lvl4pPr>
            <a:lvl5pPr marL="2582266" indent="0">
              <a:buNone/>
              <a:defRPr sz="2259" b="1"/>
            </a:lvl5pPr>
            <a:lvl6pPr marL="3227832" indent="0">
              <a:buNone/>
              <a:defRPr sz="2259" b="1"/>
            </a:lvl6pPr>
            <a:lvl7pPr marL="3873398" indent="0">
              <a:buNone/>
              <a:defRPr sz="2259" b="1"/>
            </a:lvl7pPr>
            <a:lvl8pPr marL="4518965" indent="0">
              <a:buNone/>
              <a:defRPr sz="2259" b="1"/>
            </a:lvl8pPr>
            <a:lvl9pPr marL="5164531" indent="0">
              <a:buNone/>
              <a:defRPr sz="225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8" y="3537265"/>
            <a:ext cx="7652626" cy="52027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3ACB-50CA-440F-8C8E-5456A47C9202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AAA2-7307-4117-BF2E-D6AF55C5E2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30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3ACB-50CA-440F-8C8E-5456A47C9202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AAA2-7307-4117-BF2E-D6AF55C5E2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87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3ACB-50CA-440F-8C8E-5456A47C9202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AAA2-7307-4117-BF2E-D6AF55C5E2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0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1" y="645583"/>
            <a:ext cx="5805682" cy="2259542"/>
          </a:xfrm>
        </p:spPr>
        <p:txBody>
          <a:bodyPr anchor="b"/>
          <a:lstStyle>
            <a:lvl1pPr>
              <a:defRPr sz="451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1394287"/>
            <a:ext cx="9112836" cy="6881739"/>
          </a:xfrm>
        </p:spPr>
        <p:txBody>
          <a:bodyPr/>
          <a:lstStyle>
            <a:lvl1pPr>
              <a:defRPr sz="4518"/>
            </a:lvl1pPr>
            <a:lvl2pPr>
              <a:defRPr sz="3954"/>
            </a:lvl2pPr>
            <a:lvl3pPr>
              <a:defRPr sz="3389"/>
            </a:lvl3pPr>
            <a:lvl4pPr>
              <a:defRPr sz="2824"/>
            </a:lvl4pPr>
            <a:lvl5pPr>
              <a:defRPr sz="2824"/>
            </a:lvl5pPr>
            <a:lvl6pPr>
              <a:defRPr sz="2824"/>
            </a:lvl6pPr>
            <a:lvl7pPr>
              <a:defRPr sz="2824"/>
            </a:lvl7pPr>
            <a:lvl8pPr>
              <a:defRPr sz="2824"/>
            </a:lvl8pPr>
            <a:lvl9pPr>
              <a:defRPr sz="282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1" y="2905125"/>
            <a:ext cx="5805682" cy="5382103"/>
          </a:xfrm>
        </p:spPr>
        <p:txBody>
          <a:bodyPr/>
          <a:lstStyle>
            <a:lvl1pPr marL="0" indent="0">
              <a:buNone/>
              <a:defRPr sz="2259"/>
            </a:lvl1pPr>
            <a:lvl2pPr marL="645566" indent="0">
              <a:buNone/>
              <a:defRPr sz="1977"/>
            </a:lvl2pPr>
            <a:lvl3pPr marL="1291133" indent="0">
              <a:buNone/>
              <a:defRPr sz="1694"/>
            </a:lvl3pPr>
            <a:lvl4pPr marL="1936699" indent="0">
              <a:buNone/>
              <a:defRPr sz="1412"/>
            </a:lvl4pPr>
            <a:lvl5pPr marL="2582266" indent="0">
              <a:buNone/>
              <a:defRPr sz="1412"/>
            </a:lvl5pPr>
            <a:lvl6pPr marL="3227832" indent="0">
              <a:buNone/>
              <a:defRPr sz="1412"/>
            </a:lvl6pPr>
            <a:lvl7pPr marL="3873398" indent="0">
              <a:buNone/>
              <a:defRPr sz="1412"/>
            </a:lvl7pPr>
            <a:lvl8pPr marL="4518965" indent="0">
              <a:buNone/>
              <a:defRPr sz="1412"/>
            </a:lvl8pPr>
            <a:lvl9pPr marL="5164531" indent="0">
              <a:buNone/>
              <a:defRPr sz="141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3ACB-50CA-440F-8C8E-5456A47C9202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AAA2-7307-4117-BF2E-D6AF55C5E2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6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1" y="645583"/>
            <a:ext cx="5805682" cy="2259542"/>
          </a:xfrm>
        </p:spPr>
        <p:txBody>
          <a:bodyPr anchor="b"/>
          <a:lstStyle>
            <a:lvl1pPr>
              <a:defRPr sz="451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1394287"/>
            <a:ext cx="9112836" cy="6881739"/>
          </a:xfrm>
        </p:spPr>
        <p:txBody>
          <a:bodyPr anchor="t"/>
          <a:lstStyle>
            <a:lvl1pPr marL="0" indent="0">
              <a:buNone/>
              <a:defRPr sz="4518"/>
            </a:lvl1pPr>
            <a:lvl2pPr marL="645566" indent="0">
              <a:buNone/>
              <a:defRPr sz="3954"/>
            </a:lvl2pPr>
            <a:lvl3pPr marL="1291133" indent="0">
              <a:buNone/>
              <a:defRPr sz="3389"/>
            </a:lvl3pPr>
            <a:lvl4pPr marL="1936699" indent="0">
              <a:buNone/>
              <a:defRPr sz="2824"/>
            </a:lvl4pPr>
            <a:lvl5pPr marL="2582266" indent="0">
              <a:buNone/>
              <a:defRPr sz="2824"/>
            </a:lvl5pPr>
            <a:lvl6pPr marL="3227832" indent="0">
              <a:buNone/>
              <a:defRPr sz="2824"/>
            </a:lvl6pPr>
            <a:lvl7pPr marL="3873398" indent="0">
              <a:buNone/>
              <a:defRPr sz="2824"/>
            </a:lvl7pPr>
            <a:lvl8pPr marL="4518965" indent="0">
              <a:buNone/>
              <a:defRPr sz="2824"/>
            </a:lvl8pPr>
            <a:lvl9pPr marL="5164531" indent="0">
              <a:buNone/>
              <a:defRPr sz="282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1" y="2905125"/>
            <a:ext cx="5805682" cy="5382103"/>
          </a:xfrm>
        </p:spPr>
        <p:txBody>
          <a:bodyPr/>
          <a:lstStyle>
            <a:lvl1pPr marL="0" indent="0">
              <a:buNone/>
              <a:defRPr sz="2259"/>
            </a:lvl1pPr>
            <a:lvl2pPr marL="645566" indent="0">
              <a:buNone/>
              <a:defRPr sz="1977"/>
            </a:lvl2pPr>
            <a:lvl3pPr marL="1291133" indent="0">
              <a:buNone/>
              <a:defRPr sz="1694"/>
            </a:lvl3pPr>
            <a:lvl4pPr marL="1936699" indent="0">
              <a:buNone/>
              <a:defRPr sz="1412"/>
            </a:lvl4pPr>
            <a:lvl5pPr marL="2582266" indent="0">
              <a:buNone/>
              <a:defRPr sz="1412"/>
            </a:lvl5pPr>
            <a:lvl6pPr marL="3227832" indent="0">
              <a:buNone/>
              <a:defRPr sz="1412"/>
            </a:lvl6pPr>
            <a:lvl7pPr marL="3873398" indent="0">
              <a:buNone/>
              <a:defRPr sz="1412"/>
            </a:lvl7pPr>
            <a:lvl8pPr marL="4518965" indent="0">
              <a:buNone/>
              <a:defRPr sz="1412"/>
            </a:lvl8pPr>
            <a:lvl9pPr marL="5164531" indent="0">
              <a:buNone/>
              <a:defRPr sz="141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3ACB-50CA-440F-8C8E-5456A47C9202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AAA2-7307-4117-BF2E-D6AF55C5E2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15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8" y="515571"/>
            <a:ext cx="15525572" cy="1871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8" y="2577850"/>
            <a:ext cx="15525572" cy="614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8975402"/>
            <a:ext cx="4050149" cy="515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B3ACB-50CA-440F-8C8E-5456A47C9202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2" y="8975402"/>
            <a:ext cx="6075224" cy="515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8975402"/>
            <a:ext cx="4050149" cy="515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5AAA2-7307-4117-BF2E-D6AF55C5E2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55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291133" rtl="0" eaLnBrk="1" latinLnBrk="0" hangingPunct="1">
        <a:lnSpc>
          <a:spcPct val="90000"/>
        </a:lnSpc>
        <a:spcBef>
          <a:spcPct val="0"/>
        </a:spcBef>
        <a:buNone/>
        <a:defRPr kumimoji="1" sz="62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2783" indent="-322783" algn="l" defTabSz="1291133" rtl="0" eaLnBrk="1" latinLnBrk="0" hangingPunct="1">
        <a:lnSpc>
          <a:spcPct val="90000"/>
        </a:lnSpc>
        <a:spcBef>
          <a:spcPts val="1412"/>
        </a:spcBef>
        <a:buFont typeface="Arial" panose="020B0604020202020204" pitchFamily="34" charset="0"/>
        <a:buChar char="•"/>
        <a:defRPr kumimoji="1" sz="3954" kern="1200">
          <a:solidFill>
            <a:schemeClr val="tx1"/>
          </a:solidFill>
          <a:latin typeface="+mn-lt"/>
          <a:ea typeface="+mn-ea"/>
          <a:cs typeface="+mn-cs"/>
        </a:defRPr>
      </a:lvl1pPr>
      <a:lvl2pPr marL="968350" indent="-322783" algn="l" defTabSz="1291133" rtl="0" eaLnBrk="1" latinLnBrk="0" hangingPunct="1">
        <a:lnSpc>
          <a:spcPct val="90000"/>
        </a:lnSpc>
        <a:spcBef>
          <a:spcPts val="706"/>
        </a:spcBef>
        <a:buFont typeface="Arial" panose="020B0604020202020204" pitchFamily="34" charset="0"/>
        <a:buChar char="•"/>
        <a:defRPr kumimoji="1" sz="3389" kern="1200">
          <a:solidFill>
            <a:schemeClr val="tx1"/>
          </a:solidFill>
          <a:latin typeface="+mn-lt"/>
          <a:ea typeface="+mn-ea"/>
          <a:cs typeface="+mn-cs"/>
        </a:defRPr>
      </a:lvl2pPr>
      <a:lvl3pPr marL="1613916" indent="-322783" algn="l" defTabSz="1291133" rtl="0" eaLnBrk="1" latinLnBrk="0" hangingPunct="1">
        <a:lnSpc>
          <a:spcPct val="90000"/>
        </a:lnSpc>
        <a:spcBef>
          <a:spcPts val="706"/>
        </a:spcBef>
        <a:buFont typeface="Arial" panose="020B0604020202020204" pitchFamily="34" charset="0"/>
        <a:buChar char="•"/>
        <a:defRPr kumimoji="1" sz="2824" kern="1200">
          <a:solidFill>
            <a:schemeClr val="tx1"/>
          </a:solidFill>
          <a:latin typeface="+mn-lt"/>
          <a:ea typeface="+mn-ea"/>
          <a:cs typeface="+mn-cs"/>
        </a:defRPr>
      </a:lvl3pPr>
      <a:lvl4pPr marL="2259482" indent="-322783" algn="l" defTabSz="1291133" rtl="0" eaLnBrk="1" latinLnBrk="0" hangingPunct="1">
        <a:lnSpc>
          <a:spcPct val="90000"/>
        </a:lnSpc>
        <a:spcBef>
          <a:spcPts val="706"/>
        </a:spcBef>
        <a:buFont typeface="Arial" panose="020B0604020202020204" pitchFamily="34" charset="0"/>
        <a:buChar char="•"/>
        <a:defRPr kumimoji="1" sz="2542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indent="-322783" algn="l" defTabSz="1291133" rtl="0" eaLnBrk="1" latinLnBrk="0" hangingPunct="1">
        <a:lnSpc>
          <a:spcPct val="90000"/>
        </a:lnSpc>
        <a:spcBef>
          <a:spcPts val="706"/>
        </a:spcBef>
        <a:buFont typeface="Arial" panose="020B0604020202020204" pitchFamily="34" charset="0"/>
        <a:buChar char="•"/>
        <a:defRPr kumimoji="1" sz="2542" kern="1200">
          <a:solidFill>
            <a:schemeClr val="tx1"/>
          </a:solidFill>
          <a:latin typeface="+mn-lt"/>
          <a:ea typeface="+mn-ea"/>
          <a:cs typeface="+mn-cs"/>
        </a:defRPr>
      </a:lvl5pPr>
      <a:lvl6pPr marL="3550615" indent="-322783" algn="l" defTabSz="1291133" rtl="0" eaLnBrk="1" latinLnBrk="0" hangingPunct="1">
        <a:lnSpc>
          <a:spcPct val="90000"/>
        </a:lnSpc>
        <a:spcBef>
          <a:spcPts val="706"/>
        </a:spcBef>
        <a:buFont typeface="Arial" panose="020B0604020202020204" pitchFamily="34" charset="0"/>
        <a:buChar char="•"/>
        <a:defRPr kumimoji="1" sz="2542" kern="1200">
          <a:solidFill>
            <a:schemeClr val="tx1"/>
          </a:solidFill>
          <a:latin typeface="+mn-lt"/>
          <a:ea typeface="+mn-ea"/>
          <a:cs typeface="+mn-cs"/>
        </a:defRPr>
      </a:lvl6pPr>
      <a:lvl7pPr marL="4196182" indent="-322783" algn="l" defTabSz="1291133" rtl="0" eaLnBrk="1" latinLnBrk="0" hangingPunct="1">
        <a:lnSpc>
          <a:spcPct val="90000"/>
        </a:lnSpc>
        <a:spcBef>
          <a:spcPts val="706"/>
        </a:spcBef>
        <a:buFont typeface="Arial" panose="020B0604020202020204" pitchFamily="34" charset="0"/>
        <a:buChar char="•"/>
        <a:defRPr kumimoji="1" sz="2542" kern="1200">
          <a:solidFill>
            <a:schemeClr val="tx1"/>
          </a:solidFill>
          <a:latin typeface="+mn-lt"/>
          <a:ea typeface="+mn-ea"/>
          <a:cs typeface="+mn-cs"/>
        </a:defRPr>
      </a:lvl7pPr>
      <a:lvl8pPr marL="4841748" indent="-322783" algn="l" defTabSz="1291133" rtl="0" eaLnBrk="1" latinLnBrk="0" hangingPunct="1">
        <a:lnSpc>
          <a:spcPct val="90000"/>
        </a:lnSpc>
        <a:spcBef>
          <a:spcPts val="706"/>
        </a:spcBef>
        <a:buFont typeface="Arial" panose="020B0604020202020204" pitchFamily="34" charset="0"/>
        <a:buChar char="•"/>
        <a:defRPr kumimoji="1" sz="2542" kern="1200">
          <a:solidFill>
            <a:schemeClr val="tx1"/>
          </a:solidFill>
          <a:latin typeface="+mn-lt"/>
          <a:ea typeface="+mn-ea"/>
          <a:cs typeface="+mn-cs"/>
        </a:defRPr>
      </a:lvl8pPr>
      <a:lvl9pPr marL="5487314" indent="-322783" algn="l" defTabSz="1291133" rtl="0" eaLnBrk="1" latinLnBrk="0" hangingPunct="1">
        <a:lnSpc>
          <a:spcPct val="90000"/>
        </a:lnSpc>
        <a:spcBef>
          <a:spcPts val="706"/>
        </a:spcBef>
        <a:buFont typeface="Arial" panose="020B0604020202020204" pitchFamily="34" charset="0"/>
        <a:buChar char="•"/>
        <a:defRPr kumimoji="1" sz="25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1133" rtl="0" eaLnBrk="1" latinLnBrk="0" hangingPunct="1">
        <a:defRPr kumimoji="1" sz="2542" kern="1200">
          <a:solidFill>
            <a:schemeClr val="tx1"/>
          </a:solidFill>
          <a:latin typeface="+mn-lt"/>
          <a:ea typeface="+mn-ea"/>
          <a:cs typeface="+mn-cs"/>
        </a:defRPr>
      </a:lvl1pPr>
      <a:lvl2pPr marL="645566" algn="l" defTabSz="1291133" rtl="0" eaLnBrk="1" latinLnBrk="0" hangingPunct="1">
        <a:defRPr kumimoji="1" sz="2542" kern="1200">
          <a:solidFill>
            <a:schemeClr val="tx1"/>
          </a:solidFill>
          <a:latin typeface="+mn-lt"/>
          <a:ea typeface="+mn-ea"/>
          <a:cs typeface="+mn-cs"/>
        </a:defRPr>
      </a:lvl2pPr>
      <a:lvl3pPr marL="1291133" algn="l" defTabSz="1291133" rtl="0" eaLnBrk="1" latinLnBrk="0" hangingPunct="1">
        <a:defRPr kumimoji="1" sz="2542" kern="1200">
          <a:solidFill>
            <a:schemeClr val="tx1"/>
          </a:solidFill>
          <a:latin typeface="+mn-lt"/>
          <a:ea typeface="+mn-ea"/>
          <a:cs typeface="+mn-cs"/>
        </a:defRPr>
      </a:lvl3pPr>
      <a:lvl4pPr marL="1936699" algn="l" defTabSz="1291133" rtl="0" eaLnBrk="1" latinLnBrk="0" hangingPunct="1">
        <a:defRPr kumimoji="1" sz="2542" kern="1200">
          <a:solidFill>
            <a:schemeClr val="tx1"/>
          </a:solidFill>
          <a:latin typeface="+mn-lt"/>
          <a:ea typeface="+mn-ea"/>
          <a:cs typeface="+mn-cs"/>
        </a:defRPr>
      </a:lvl4pPr>
      <a:lvl5pPr marL="2582266" algn="l" defTabSz="1291133" rtl="0" eaLnBrk="1" latinLnBrk="0" hangingPunct="1">
        <a:defRPr kumimoji="1" sz="2542" kern="1200">
          <a:solidFill>
            <a:schemeClr val="tx1"/>
          </a:solidFill>
          <a:latin typeface="+mn-lt"/>
          <a:ea typeface="+mn-ea"/>
          <a:cs typeface="+mn-cs"/>
        </a:defRPr>
      </a:lvl5pPr>
      <a:lvl6pPr marL="3227832" algn="l" defTabSz="1291133" rtl="0" eaLnBrk="1" latinLnBrk="0" hangingPunct="1">
        <a:defRPr kumimoji="1" sz="2542" kern="1200">
          <a:solidFill>
            <a:schemeClr val="tx1"/>
          </a:solidFill>
          <a:latin typeface="+mn-lt"/>
          <a:ea typeface="+mn-ea"/>
          <a:cs typeface="+mn-cs"/>
        </a:defRPr>
      </a:lvl6pPr>
      <a:lvl7pPr marL="3873398" algn="l" defTabSz="1291133" rtl="0" eaLnBrk="1" latinLnBrk="0" hangingPunct="1">
        <a:defRPr kumimoji="1" sz="2542" kern="1200">
          <a:solidFill>
            <a:schemeClr val="tx1"/>
          </a:solidFill>
          <a:latin typeface="+mn-lt"/>
          <a:ea typeface="+mn-ea"/>
          <a:cs typeface="+mn-cs"/>
        </a:defRPr>
      </a:lvl7pPr>
      <a:lvl8pPr marL="4518965" algn="l" defTabSz="1291133" rtl="0" eaLnBrk="1" latinLnBrk="0" hangingPunct="1">
        <a:defRPr kumimoji="1" sz="2542" kern="1200">
          <a:solidFill>
            <a:schemeClr val="tx1"/>
          </a:solidFill>
          <a:latin typeface="+mn-lt"/>
          <a:ea typeface="+mn-ea"/>
          <a:cs typeface="+mn-cs"/>
        </a:defRPr>
      </a:lvl8pPr>
      <a:lvl9pPr marL="5164531" algn="l" defTabSz="1291133" rtl="0" eaLnBrk="1" latinLnBrk="0" hangingPunct="1">
        <a:defRPr kumimoji="1" sz="25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平行四辺形 140"/>
          <p:cNvSpPr/>
          <p:nvPr/>
        </p:nvSpPr>
        <p:spPr>
          <a:xfrm>
            <a:off x="40969" y="1463683"/>
            <a:ext cx="3919374" cy="343450"/>
          </a:xfrm>
          <a:prstGeom prst="parallelogram">
            <a:avLst/>
          </a:prstGeom>
          <a:gradFill flip="none" rotWithShape="1">
            <a:gsLst>
              <a:gs pos="13000">
                <a:schemeClr val="bg1"/>
              </a:gs>
              <a:gs pos="65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3229" y="1878194"/>
            <a:ext cx="8021859" cy="4433562"/>
          </a:xfrm>
          <a:prstGeom prst="rect">
            <a:avLst/>
          </a:prstGeom>
          <a:gradFill>
            <a:gsLst>
              <a:gs pos="0">
                <a:schemeClr val="tx1"/>
              </a:gs>
              <a:gs pos="43000">
                <a:schemeClr val="tx1">
                  <a:lumMod val="50000"/>
                  <a:lumOff val="50000"/>
                </a:schemeClr>
              </a:gs>
              <a:gs pos="83000">
                <a:schemeClr val="bg2">
                  <a:lumMod val="7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0"/>
            <a:ext cx="8146473" cy="71369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3000">
                <a:schemeClr val="tx1">
                  <a:lumMod val="50000"/>
                  <a:lumOff val="50000"/>
                </a:schemeClr>
              </a:gs>
              <a:gs pos="83000">
                <a:schemeClr val="bg2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45" name="平行四辺形 144"/>
          <p:cNvSpPr/>
          <p:nvPr/>
        </p:nvSpPr>
        <p:spPr>
          <a:xfrm>
            <a:off x="8646688" y="158255"/>
            <a:ext cx="3370128" cy="313075"/>
          </a:xfrm>
          <a:prstGeom prst="parallelogram">
            <a:avLst/>
          </a:prstGeom>
          <a:gradFill flip="none" rotWithShape="1">
            <a:gsLst>
              <a:gs pos="13000">
                <a:schemeClr val="bg1"/>
              </a:gs>
              <a:gs pos="56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/>
          <p:cNvSpPr/>
          <p:nvPr/>
        </p:nvSpPr>
        <p:spPr>
          <a:xfrm>
            <a:off x="70338" y="6399309"/>
            <a:ext cx="4289862" cy="297783"/>
          </a:xfrm>
          <a:prstGeom prst="parallelogram">
            <a:avLst/>
          </a:prstGeom>
          <a:gradFill flip="none" rotWithShape="1">
            <a:gsLst>
              <a:gs pos="7000">
                <a:schemeClr val="bg1"/>
              </a:gs>
              <a:gs pos="52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15354606" y="3862615"/>
            <a:ext cx="1507294" cy="1423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085" y="4872579"/>
            <a:ext cx="764073" cy="737450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982" y="3685678"/>
            <a:ext cx="5241549" cy="197711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52274" y="-208520"/>
            <a:ext cx="9077716" cy="926683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ja-JP" sz="4766" b="1" i="1" dirty="0">
                <a:gradFill>
                  <a:gsLst>
                    <a:gs pos="56000">
                      <a:srgbClr val="FF0000"/>
                    </a:gs>
                    <a:gs pos="72000">
                      <a:srgbClr val="FFC000"/>
                    </a:gs>
                    <a:gs pos="88000">
                      <a:schemeClr val="accent4"/>
                    </a:gs>
                    <a:gs pos="100000">
                      <a:srgbClr val="00B0F0"/>
                    </a:gs>
                  </a:gsLst>
                  <a:lin ang="5400000" scaled="1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  <a:r>
              <a:rPr lang="en-US" altLang="ja-JP" sz="4800" b="1" i="1" dirty="0" err="1">
                <a:gradFill>
                  <a:gsLst>
                    <a:gs pos="56000">
                      <a:srgbClr val="FF0000"/>
                    </a:gs>
                    <a:gs pos="72000">
                      <a:srgbClr val="FFC000"/>
                    </a:gs>
                    <a:gs pos="88000">
                      <a:schemeClr val="accent4"/>
                    </a:gs>
                    <a:gs pos="100000">
                      <a:srgbClr val="00B0F0"/>
                    </a:gs>
                  </a:gsLst>
                  <a:lin ang="5400000" scaled="1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PhoeniX</a:t>
            </a:r>
            <a:r>
              <a:rPr lang="ja-JP" altLang="en-US" sz="4800" b="1" i="1" dirty="0">
                <a:gradFill>
                  <a:gsLst>
                    <a:gs pos="56000">
                      <a:srgbClr val="FF0000"/>
                    </a:gs>
                    <a:gs pos="72000">
                      <a:srgbClr val="FFC000"/>
                    </a:gs>
                    <a:gs pos="88000">
                      <a:schemeClr val="accent4"/>
                    </a:gs>
                    <a:gs pos="100000">
                      <a:srgbClr val="00B0F0"/>
                    </a:gs>
                  </a:gsLst>
                  <a:lin ang="5400000" scaled="1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600" b="1" i="1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</a:t>
            </a:r>
            <a:r>
              <a:rPr lang="en-US" altLang="ja-JP" sz="3600" b="1" i="1" dirty="0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ew Pulse Unit </a:t>
            </a:r>
            <a:r>
              <a:rPr lang="en-US" altLang="ja-JP" sz="2400" b="1" i="1" dirty="0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(PAT.P)</a:t>
            </a:r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805" y="762770"/>
            <a:ext cx="665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innovative pulse unit has been newly developed with know-how cultivated by   manufacturing pulse tools more than 40 years. A large increase of output and           improvement of durability has been succeeded. 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03" y="815512"/>
            <a:ext cx="1554551" cy="106501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70421" y="6370612"/>
            <a:ext cx="386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Features of  PHOENIX Pulse Unit</a:t>
            </a:r>
            <a:endParaRPr lang="ja-JP" altLang="en-US" sz="18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411" y="6543598"/>
            <a:ext cx="2188816" cy="1467898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11615" y="6693052"/>
            <a:ext cx="628206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◎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New design with No springs helps to overcome challenges with          conventional pulse tools. </a:t>
            </a:r>
          </a:p>
          <a:p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More powerful</a:t>
            </a:r>
          </a:p>
          <a:p>
            <a:r>
              <a:rPr lang="ja-JP" altLang="en-US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Minimizes temperature increase</a:t>
            </a:r>
          </a:p>
          <a:p>
            <a:r>
              <a:rPr lang="ja-JP" altLang="en-US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・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No need to warm up before use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◎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Improved Durability</a:t>
            </a:r>
          </a:p>
          <a:p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(Low oil pressure inside the pulse unit reduces the pressure against sealing,    which improves oil leakage.)</a:t>
            </a:r>
          </a:p>
          <a:p>
            <a:endParaRPr lang="en-US" altLang="ja-JP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◎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Newly designed Auto-Relief (PAT.P) is not affected by oil degradation. </a:t>
            </a:r>
            <a:endParaRPr lang="en-US" altLang="ja-JP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◎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Less components make maintenance easier and save repair procedure time     and repair cost.</a:t>
            </a:r>
            <a:endParaRPr lang="en-US" altLang="ja-JP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296" y="905282"/>
            <a:ext cx="1541954" cy="189882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サブタイトル 2"/>
          <p:cNvSpPr txBox="1">
            <a:spLocks/>
          </p:cNvSpPr>
          <p:nvPr/>
        </p:nvSpPr>
        <p:spPr>
          <a:xfrm>
            <a:off x="8551603" y="130118"/>
            <a:ext cx="2879671" cy="2923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1291133" rtl="0" eaLnBrk="1" latinLnBrk="0" hangingPunct="1">
              <a:lnSpc>
                <a:spcPct val="90000"/>
              </a:lnSpc>
              <a:spcBef>
                <a:spcPts val="1412"/>
              </a:spcBef>
              <a:buFont typeface="Arial" panose="020B0604020202020204" pitchFamily="34" charset="0"/>
              <a:buNone/>
              <a:defRPr kumimoji="1" sz="3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5566" indent="0" algn="ctr" defTabSz="1291133" rtl="0" eaLnBrk="1" latinLnBrk="0" hangingPunct="1">
              <a:lnSpc>
                <a:spcPct val="90000"/>
              </a:lnSpc>
              <a:spcBef>
                <a:spcPts val="706"/>
              </a:spcBef>
              <a:buFont typeface="Arial" panose="020B0604020202020204" pitchFamily="34" charset="0"/>
              <a:buNone/>
              <a:defRPr kumimoji="1" sz="28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1133" indent="0" algn="ctr" defTabSz="1291133" rtl="0" eaLnBrk="1" latinLnBrk="0" hangingPunct="1">
              <a:lnSpc>
                <a:spcPct val="90000"/>
              </a:lnSpc>
              <a:spcBef>
                <a:spcPts val="706"/>
              </a:spcBef>
              <a:buFont typeface="Arial" panose="020B0604020202020204" pitchFamily="34" charset="0"/>
              <a:buNone/>
              <a:defRPr kumimoji="1" sz="2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36699" indent="0" algn="ctr" defTabSz="1291133" rtl="0" eaLnBrk="1" latinLnBrk="0" hangingPunct="1">
              <a:lnSpc>
                <a:spcPct val="90000"/>
              </a:lnSpc>
              <a:spcBef>
                <a:spcPts val="706"/>
              </a:spcBef>
              <a:buFont typeface="Arial" panose="020B0604020202020204" pitchFamily="34" charset="0"/>
              <a:buNone/>
              <a:defRPr kumimoji="1" sz="22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2266" indent="0" algn="ctr" defTabSz="1291133" rtl="0" eaLnBrk="1" latinLnBrk="0" hangingPunct="1">
              <a:lnSpc>
                <a:spcPct val="90000"/>
              </a:lnSpc>
              <a:spcBef>
                <a:spcPts val="706"/>
              </a:spcBef>
              <a:buFont typeface="Arial" panose="020B0604020202020204" pitchFamily="34" charset="0"/>
              <a:buNone/>
              <a:defRPr kumimoji="1" sz="22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27832" indent="0" algn="ctr" defTabSz="1291133" rtl="0" eaLnBrk="1" latinLnBrk="0" hangingPunct="1">
              <a:lnSpc>
                <a:spcPct val="90000"/>
              </a:lnSpc>
              <a:spcBef>
                <a:spcPts val="706"/>
              </a:spcBef>
              <a:buFont typeface="Arial" panose="020B0604020202020204" pitchFamily="34" charset="0"/>
              <a:buNone/>
              <a:defRPr kumimoji="1" sz="22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73398" indent="0" algn="ctr" defTabSz="1291133" rtl="0" eaLnBrk="1" latinLnBrk="0" hangingPunct="1">
              <a:lnSpc>
                <a:spcPct val="90000"/>
              </a:lnSpc>
              <a:spcBef>
                <a:spcPts val="706"/>
              </a:spcBef>
              <a:buFont typeface="Arial" panose="020B0604020202020204" pitchFamily="34" charset="0"/>
              <a:buNone/>
              <a:defRPr kumimoji="1" sz="22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18965" indent="0" algn="ctr" defTabSz="1291133" rtl="0" eaLnBrk="1" latinLnBrk="0" hangingPunct="1">
              <a:lnSpc>
                <a:spcPct val="90000"/>
              </a:lnSpc>
              <a:spcBef>
                <a:spcPts val="706"/>
              </a:spcBef>
              <a:buFont typeface="Arial" panose="020B0604020202020204" pitchFamily="34" charset="0"/>
              <a:buNone/>
              <a:defRPr kumimoji="1" sz="22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4531" indent="0" algn="ctr" defTabSz="1291133" rtl="0" eaLnBrk="1" latinLnBrk="0" hangingPunct="1">
              <a:lnSpc>
                <a:spcPct val="90000"/>
              </a:lnSpc>
              <a:spcBef>
                <a:spcPts val="706"/>
              </a:spcBef>
              <a:buFont typeface="Arial" panose="020B0604020202020204" pitchFamily="34" charset="0"/>
              <a:buNone/>
              <a:defRPr kumimoji="1" sz="22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Improved Performance</a:t>
            </a:r>
            <a:endParaRPr lang="ja-JP" altLang="en-US" sz="16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48656" y="2816561"/>
            <a:ext cx="2561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1 Pulse Output Torque Wave</a:t>
            </a:r>
            <a:endParaRPr kumimoji="1" lang="ja-JP" altLang="en-US" sz="11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14" name="直線コネクタ 13"/>
          <p:cNvCxnSpPr>
            <a:cxnSpLocks/>
          </p:cNvCxnSpPr>
          <p:nvPr/>
        </p:nvCxnSpPr>
        <p:spPr>
          <a:xfrm flipV="1">
            <a:off x="9149117" y="1085716"/>
            <a:ext cx="680079" cy="77700"/>
          </a:xfrm>
          <a:prstGeom prst="line">
            <a:avLst/>
          </a:prstGeom>
          <a:ln w="12700">
            <a:solidFill>
              <a:srgbClr val="FFC000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8490805" y="1050551"/>
            <a:ext cx="868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PHOENIX</a:t>
            </a:r>
          </a:p>
          <a:p>
            <a:r>
              <a:rPr kumimoji="1" lang="en-US" altLang="ja-JP" sz="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Pulse Wave</a:t>
            </a:r>
            <a:endParaRPr kumimoji="1" lang="ja-JP" altLang="en-US" sz="8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32" name="直線コネクタ 31"/>
          <p:cNvCxnSpPr>
            <a:cxnSpLocks/>
          </p:cNvCxnSpPr>
          <p:nvPr/>
        </p:nvCxnSpPr>
        <p:spPr>
          <a:xfrm flipV="1">
            <a:off x="9184374" y="1540017"/>
            <a:ext cx="599836" cy="20701"/>
          </a:xfrm>
          <a:prstGeom prst="line">
            <a:avLst/>
          </a:prstGeom>
          <a:ln w="12700">
            <a:solidFill>
              <a:srgbClr val="0070C0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8435451" y="1426366"/>
            <a:ext cx="932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Conventional</a:t>
            </a:r>
          </a:p>
          <a:p>
            <a:r>
              <a:rPr kumimoji="1" lang="en-US" altLang="ja-JP" sz="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Pulse</a:t>
            </a:r>
            <a:r>
              <a:rPr kumimoji="1" lang="ja-JP" altLang="en-US" sz="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Wave</a:t>
            </a:r>
            <a:endParaRPr kumimoji="1" lang="ja-JP" altLang="en-US" sz="8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976049" y="545613"/>
            <a:ext cx="2256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Output  increases by 35%</a:t>
            </a:r>
            <a:endParaRPr kumimoji="1" lang="ja-JP" altLang="en-US" sz="1200" i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925662" y="3016445"/>
            <a:ext cx="31225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*Comparison with conventional pulse tool.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1254469" y="2801613"/>
            <a:ext cx="2829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Pulse Counts until Pulse Maintenance</a:t>
            </a:r>
            <a:endParaRPr kumimoji="1" lang="ja-JP" altLang="en-US" sz="11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095540" y="3012356"/>
            <a:ext cx="3223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*Calculated under URYU test condition. It varies depending on the usage condition.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1155698" y="550399"/>
            <a:ext cx="2843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Preventative Maintenance =&gt; 5 times!</a:t>
            </a:r>
            <a:endParaRPr kumimoji="1" lang="ja-JP" altLang="en-US" sz="1200" i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4249253" y="537815"/>
            <a:ext cx="353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Reduction of Oil Temperature increases by 30%</a:t>
            </a:r>
            <a:endParaRPr kumimoji="1" lang="ja-JP" altLang="en-US" sz="1200" i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4257140" y="2824294"/>
            <a:ext cx="3576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Temperature Increase Comparison (100 Fastenings)</a:t>
            </a:r>
            <a:endParaRPr kumimoji="1" lang="ja-JP" altLang="en-US" sz="11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9013719" y="5647891"/>
            <a:ext cx="791837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Guide pins provided on one side of each driving blade are connected to the </a:t>
            </a:r>
            <a:r>
              <a:rPr lang="ja-JP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180 °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decentered guide (groove)     on the rear/front plate and oil inside the pulse unit and guide pins holds the driving blades.  In addition, the driving blade is controlled on a regular track via decentered guide (groove) and guide pin. One impact per rotation can be made by sealing the pulse unit per rotation.</a:t>
            </a:r>
            <a:endParaRPr lang="ja-JP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1" name="図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8675" y="6876433"/>
            <a:ext cx="1706281" cy="15260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05523" y="6957857"/>
            <a:ext cx="2876550" cy="14192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4" name="テキスト ボックス 63"/>
          <p:cNvSpPr txBox="1"/>
          <p:nvPr/>
        </p:nvSpPr>
        <p:spPr>
          <a:xfrm>
            <a:off x="14405523" y="6957857"/>
            <a:ext cx="1691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Wave Form</a:t>
            </a:r>
            <a:endParaRPr kumimoji="1" lang="ja-JP" altLang="en-US" sz="11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1953875" y="8572500"/>
            <a:ext cx="57150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Notches created on the auto-relief offsets the center of gravity, and the rotational motion of the pulse and the inertial force at blowing activate the auto-relief. </a:t>
            </a:r>
            <a:endParaRPr lang="ja-JP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The notches on the auto-relief become bypass for oil, and the bypass is fully opened by centrifugal force due to rotation (revolution) when not pulsing, but the auto-relief rotates due to inertia when pulsing, and shut off the bypass unit. </a:t>
            </a:r>
            <a:endParaRPr lang="ja-JP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61550" y="3499508"/>
            <a:ext cx="759800" cy="758082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19284" y="4256203"/>
            <a:ext cx="748204" cy="746512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54501" y="4227794"/>
            <a:ext cx="748204" cy="746511"/>
          </a:xfrm>
          <a:prstGeom prst="rect">
            <a:avLst/>
          </a:prstGeom>
        </p:spPr>
      </p:pic>
      <p:cxnSp>
        <p:nvCxnSpPr>
          <p:cNvPr id="13" name="直線コネクタ 12"/>
          <p:cNvCxnSpPr/>
          <p:nvPr/>
        </p:nvCxnSpPr>
        <p:spPr>
          <a:xfrm>
            <a:off x="9324368" y="4153321"/>
            <a:ext cx="705471" cy="12076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H="1">
            <a:off x="11368448" y="4225602"/>
            <a:ext cx="509951" cy="15528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256" y="3776720"/>
            <a:ext cx="595574" cy="687746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397" y="3742831"/>
            <a:ext cx="612373" cy="719183"/>
          </a:xfrm>
          <a:prstGeom prst="rect">
            <a:avLst/>
          </a:prstGeom>
        </p:spPr>
      </p:pic>
      <p:sp>
        <p:nvSpPr>
          <p:cNvPr id="44" name="円/楕円 43"/>
          <p:cNvSpPr/>
          <p:nvPr/>
        </p:nvSpPr>
        <p:spPr>
          <a:xfrm>
            <a:off x="13233602" y="4458469"/>
            <a:ext cx="53773" cy="53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0" name="円弧 69"/>
          <p:cNvSpPr/>
          <p:nvPr/>
        </p:nvSpPr>
        <p:spPr>
          <a:xfrm rot="849628">
            <a:off x="16333798" y="3642412"/>
            <a:ext cx="930547" cy="901905"/>
          </a:xfrm>
          <a:prstGeom prst="arc">
            <a:avLst>
              <a:gd name="adj1" fmla="val 16200000"/>
              <a:gd name="adj2" fmla="val 20670690"/>
            </a:avLst>
          </a:prstGeom>
          <a:ln w="1905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2" name="直線コネクタ 71"/>
          <p:cNvCxnSpPr>
            <a:endCxn id="94" idx="1"/>
          </p:cNvCxnSpPr>
          <p:nvPr/>
        </p:nvCxnSpPr>
        <p:spPr>
          <a:xfrm>
            <a:off x="11177735" y="4394567"/>
            <a:ext cx="778391" cy="2034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flipV="1">
            <a:off x="12535579" y="4473706"/>
            <a:ext cx="654203" cy="1039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cxnSpLocks/>
            <a:endCxn id="104" idx="1"/>
          </p:cNvCxnSpPr>
          <p:nvPr/>
        </p:nvCxnSpPr>
        <p:spPr>
          <a:xfrm>
            <a:off x="11397564" y="4731267"/>
            <a:ext cx="687991" cy="30274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>
            <a:cxnSpLocks/>
            <a:stCxn id="104" idx="3"/>
          </p:cNvCxnSpPr>
          <p:nvPr/>
        </p:nvCxnSpPr>
        <p:spPr>
          <a:xfrm flipV="1">
            <a:off x="12535579" y="4747010"/>
            <a:ext cx="856493" cy="2869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>
            <a:endCxn id="95" idx="1"/>
          </p:cNvCxnSpPr>
          <p:nvPr/>
        </p:nvCxnSpPr>
        <p:spPr>
          <a:xfrm>
            <a:off x="10908357" y="4444639"/>
            <a:ext cx="1045834" cy="3621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>
            <a:stCxn id="95" idx="3"/>
          </p:cNvCxnSpPr>
          <p:nvPr/>
        </p:nvCxnSpPr>
        <p:spPr>
          <a:xfrm flipV="1">
            <a:off x="12673013" y="4662877"/>
            <a:ext cx="480365" cy="1439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cxnSpLocks/>
            <a:endCxn id="112" idx="1"/>
          </p:cNvCxnSpPr>
          <p:nvPr/>
        </p:nvCxnSpPr>
        <p:spPr>
          <a:xfrm flipV="1">
            <a:off x="10982060" y="5336517"/>
            <a:ext cx="822770" cy="2247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flipV="1">
            <a:off x="12673013" y="5061083"/>
            <a:ext cx="262421" cy="2252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ボックス 93"/>
          <p:cNvSpPr txBox="1"/>
          <p:nvPr/>
        </p:nvSpPr>
        <p:spPr>
          <a:xfrm>
            <a:off x="11956126" y="4498002"/>
            <a:ext cx="6436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Guide Pin</a:t>
            </a:r>
            <a:endParaRPr kumimoji="1" lang="ja-JP" altLang="en-US" sz="7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11954191" y="4652901"/>
            <a:ext cx="718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Driving Blade</a:t>
            </a:r>
            <a:endParaRPr kumimoji="1" lang="ja-JP" altLang="en-US" sz="7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2085555" y="4952438"/>
            <a:ext cx="4500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Anvil</a:t>
            </a:r>
            <a:endParaRPr kumimoji="1" lang="ja-JP" altLang="en-US" sz="7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11804830" y="5236489"/>
            <a:ext cx="10201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New Auto-Relief</a:t>
            </a:r>
            <a:endParaRPr kumimoji="1" lang="ja-JP" altLang="en-US" sz="7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6" name="図 1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364412" y="814526"/>
            <a:ext cx="3019524" cy="2013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52" y="8119673"/>
            <a:ext cx="1031110" cy="339426"/>
          </a:xfrm>
          <a:prstGeom prst="rect">
            <a:avLst/>
          </a:prstGeom>
          <a:ln>
            <a:noFill/>
          </a:ln>
        </p:spPr>
      </p:pic>
      <p:pic>
        <p:nvPicPr>
          <p:cNvPr id="89" name="図 8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711" y="8584836"/>
            <a:ext cx="777636" cy="338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1" name="図 9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948" y="7628261"/>
            <a:ext cx="769806" cy="3353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2" name="図 9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9420000">
            <a:off x="10225740" y="6977223"/>
            <a:ext cx="586068" cy="543240"/>
          </a:xfrm>
          <a:prstGeom prst="rect">
            <a:avLst/>
          </a:prstGeom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9420000">
            <a:off x="10863039" y="8934350"/>
            <a:ext cx="591961" cy="569687"/>
          </a:xfrm>
          <a:prstGeom prst="rect">
            <a:avLst/>
          </a:prstGeom>
        </p:spPr>
      </p:pic>
      <p:pic>
        <p:nvPicPr>
          <p:cNvPr id="97" name="図 9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9420000">
            <a:off x="9583913" y="8928310"/>
            <a:ext cx="612876" cy="587231"/>
          </a:xfrm>
          <a:prstGeom prst="rect">
            <a:avLst/>
          </a:prstGeom>
        </p:spPr>
      </p:pic>
      <p:pic>
        <p:nvPicPr>
          <p:cNvPr id="98" name="図 9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0000">
            <a:off x="9148466" y="7702002"/>
            <a:ext cx="607204" cy="624706"/>
          </a:xfrm>
          <a:prstGeom prst="rect">
            <a:avLst/>
          </a:prstGeom>
        </p:spPr>
      </p:pic>
      <p:pic>
        <p:nvPicPr>
          <p:cNvPr id="99" name="図 9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864" y="6942358"/>
            <a:ext cx="395742" cy="323415"/>
          </a:xfrm>
          <a:prstGeom prst="rect">
            <a:avLst/>
          </a:prstGeom>
        </p:spPr>
      </p:pic>
      <p:pic>
        <p:nvPicPr>
          <p:cNvPr id="100" name="図 9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590" y="8230462"/>
            <a:ext cx="418858" cy="345597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073" y="9086509"/>
            <a:ext cx="393290" cy="325501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21" y="8590028"/>
            <a:ext cx="405725" cy="333602"/>
          </a:xfrm>
          <a:prstGeom prst="rect">
            <a:avLst/>
          </a:prstGeom>
        </p:spPr>
      </p:pic>
      <p:pic>
        <p:nvPicPr>
          <p:cNvPr id="103" name="図 10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223" y="7339990"/>
            <a:ext cx="407702" cy="336393"/>
          </a:xfrm>
          <a:prstGeom prst="rect">
            <a:avLst/>
          </a:prstGeom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9420000">
            <a:off x="11275487" y="7711766"/>
            <a:ext cx="616597" cy="593907"/>
          </a:xfrm>
          <a:prstGeom prst="rect">
            <a:avLst/>
          </a:prstGeom>
        </p:spPr>
      </p:pic>
      <p:sp>
        <p:nvSpPr>
          <p:cNvPr id="4" name="円弧 3"/>
          <p:cNvSpPr/>
          <p:nvPr/>
        </p:nvSpPr>
        <p:spPr>
          <a:xfrm rot="15136031">
            <a:off x="10150804" y="6927559"/>
            <a:ext cx="445231" cy="499737"/>
          </a:xfrm>
          <a:prstGeom prst="arc">
            <a:avLst/>
          </a:prstGeom>
          <a:ln w="19050">
            <a:solidFill>
              <a:srgbClr val="0070C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弧 104"/>
          <p:cNvSpPr/>
          <p:nvPr/>
        </p:nvSpPr>
        <p:spPr>
          <a:xfrm rot="15136031">
            <a:off x="9110516" y="7705743"/>
            <a:ext cx="445231" cy="499737"/>
          </a:xfrm>
          <a:prstGeom prst="arc">
            <a:avLst/>
          </a:prstGeom>
          <a:ln w="19050">
            <a:solidFill>
              <a:srgbClr val="0070C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弧 105"/>
          <p:cNvSpPr/>
          <p:nvPr/>
        </p:nvSpPr>
        <p:spPr>
          <a:xfrm rot="20414274">
            <a:off x="11446980" y="7652488"/>
            <a:ext cx="445231" cy="499737"/>
          </a:xfrm>
          <a:prstGeom prst="arc">
            <a:avLst/>
          </a:prstGeom>
          <a:ln w="19050">
            <a:solidFill>
              <a:srgbClr val="0070C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弧 106"/>
          <p:cNvSpPr/>
          <p:nvPr/>
        </p:nvSpPr>
        <p:spPr>
          <a:xfrm rot="4942439">
            <a:off x="11012800" y="9037956"/>
            <a:ext cx="445231" cy="499737"/>
          </a:xfrm>
          <a:prstGeom prst="arc">
            <a:avLst/>
          </a:prstGeom>
          <a:ln w="19050">
            <a:solidFill>
              <a:srgbClr val="0070C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弧 107"/>
          <p:cNvSpPr/>
          <p:nvPr/>
        </p:nvSpPr>
        <p:spPr>
          <a:xfrm rot="10406241">
            <a:off x="9564840" y="9046578"/>
            <a:ext cx="445231" cy="499737"/>
          </a:xfrm>
          <a:prstGeom prst="arc">
            <a:avLst/>
          </a:prstGeom>
          <a:ln w="19050">
            <a:solidFill>
              <a:srgbClr val="0070C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3280">
            <a:off x="10857553" y="7213397"/>
            <a:ext cx="184075" cy="184075"/>
          </a:xfrm>
          <a:prstGeom prst="rect">
            <a:avLst/>
          </a:prstGeom>
        </p:spPr>
      </p:pic>
      <p:pic>
        <p:nvPicPr>
          <p:cNvPr id="109" name="図 10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3280">
            <a:off x="9581287" y="7576361"/>
            <a:ext cx="182214" cy="182214"/>
          </a:xfrm>
          <a:prstGeom prst="rect">
            <a:avLst/>
          </a:prstGeom>
        </p:spPr>
      </p:pic>
      <p:sp>
        <p:nvSpPr>
          <p:cNvPr id="27" name="円/楕円 26"/>
          <p:cNvSpPr/>
          <p:nvPr/>
        </p:nvSpPr>
        <p:spPr>
          <a:xfrm>
            <a:off x="10362969" y="8086499"/>
            <a:ext cx="336753" cy="268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/>
          <p:cNvCxnSpPr/>
          <p:nvPr/>
        </p:nvCxnSpPr>
        <p:spPr>
          <a:xfrm>
            <a:off x="10521529" y="8831916"/>
            <a:ext cx="482945" cy="2174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14325032" y="96026"/>
            <a:ext cx="3253826" cy="4181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URYU SEISAKU, LTD.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1154022" y="7080664"/>
            <a:ext cx="818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(Rotation)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11500359" y="7481268"/>
            <a:ext cx="1087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(Revolution)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-234615" y="143619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PHOENIX</a:t>
            </a: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80708" y="2032182"/>
            <a:ext cx="886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b="1" kern="1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</a:t>
            </a:r>
            <a:r>
              <a:rPr kumimoji="0" lang="en-US" altLang="ja-JP" sz="20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ulse Tool is</a:t>
            </a:r>
            <a:r>
              <a:rPr kumimoji="0" lang="ja-JP" altLang="en-US" sz="20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20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reborn</a:t>
            </a:r>
            <a:r>
              <a:rPr kumimoji="0" lang="ja-JP" altLang="en-US" sz="3200" b="1" kern="100" spc="-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　　　　　　　</a:t>
            </a:r>
            <a:endParaRPr kumimoji="0" lang="en-US" altLang="ja-JP" sz="3200" b="1" kern="100" spc="-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52413" y="2672670"/>
            <a:ext cx="479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</a:t>
            </a:r>
            <a:r>
              <a:rPr kumimoji="0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igh</a:t>
            </a:r>
            <a:r>
              <a:rPr kumimoji="0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－</a:t>
            </a:r>
            <a:r>
              <a:rPr kumimoji="0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Power</a:t>
            </a: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67269" y="3155398"/>
            <a:ext cx="4051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</a:t>
            </a:r>
            <a:r>
              <a:rPr kumimoji="0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riginal</a:t>
            </a: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80623" y="3642767"/>
            <a:ext cx="580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nergy</a:t>
            </a:r>
            <a:r>
              <a:rPr kumimoji="0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－</a:t>
            </a:r>
            <a:r>
              <a:rPr kumimoji="0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Saving</a:t>
            </a: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63320" y="4122525"/>
            <a:ext cx="43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</a:t>
            </a:r>
            <a:r>
              <a:rPr kumimoji="0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</a:t>
            </a:r>
            <a:r>
              <a:rPr kumimoji="0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Spring</a:t>
            </a: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131150" y="4627987"/>
            <a:ext cx="472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</a:t>
            </a:r>
            <a:r>
              <a:rPr kumimoji="0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nnovation</a:t>
            </a:r>
            <a:endParaRPr kumimoji="0" lang="en-US" altLang="ja-JP" sz="2000" b="1" dirty="0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76245" y="5069739"/>
            <a:ext cx="808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spc="-5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X</a:t>
            </a:r>
            <a:r>
              <a:rPr lang="ja-JP" altLang="en-US" sz="2400" b="1" spc="-5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(10)million</a:t>
            </a:r>
            <a:r>
              <a:rPr lang="en-US" altLang="ja-JP" sz="20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pulse : Prolonged Maintenance Cycle Time </a:t>
            </a:r>
            <a:endParaRPr kumimoji="0" lang="en-US" altLang="ja-JP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307469" y="5514240"/>
            <a:ext cx="725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i="1" u="sng" dirty="0">
                <a:solidFill>
                  <a:schemeClr val="bg1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Maintenance</a:t>
            </a:r>
            <a:r>
              <a:rPr lang="ja-JP" altLang="en-US" sz="1800" b="1" i="1" u="sng" dirty="0">
                <a:solidFill>
                  <a:schemeClr val="bg1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 </a:t>
            </a:r>
            <a:r>
              <a:rPr lang="en-US" altLang="ja-JP" sz="1800" b="1" i="1" u="sng" dirty="0">
                <a:solidFill>
                  <a:schemeClr val="bg1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Cycle:</a:t>
            </a:r>
            <a:r>
              <a:rPr lang="ja-JP" altLang="en-US" sz="1800" b="1" i="1" u="sng" dirty="0">
                <a:solidFill>
                  <a:schemeClr val="bg1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 </a:t>
            </a:r>
            <a:r>
              <a:rPr lang="en-US" altLang="ja-JP" sz="1800" b="1" i="1" u="sng" dirty="0">
                <a:solidFill>
                  <a:schemeClr val="bg1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10,000,000 pulse: 5 times in comparison with previous pulse units</a:t>
            </a:r>
            <a:endParaRPr kumimoji="1" lang="ja-JP" altLang="en-US" sz="1800" b="1" i="1" u="sng" dirty="0">
              <a:solidFill>
                <a:schemeClr val="bg1"/>
              </a:solidFill>
              <a:latin typeface="Arial" panose="020B0604020202020204" pitchFamily="34" charset="0"/>
              <a:ea typeface="ＭＳ Ｐ明朝" panose="02020600040205080304" pitchFamily="18" charset="-128"/>
              <a:cs typeface="Arial" panose="020B0604020202020204" pitchFamily="34" charset="0"/>
            </a:endParaRPr>
          </a:p>
        </p:txBody>
      </p:sp>
      <p:pic>
        <p:nvPicPr>
          <p:cNvPr id="133" name="図 1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62" y="2448723"/>
            <a:ext cx="3082966" cy="2235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4" name="直線コネクタ 133"/>
          <p:cNvCxnSpPr/>
          <p:nvPr/>
        </p:nvCxnSpPr>
        <p:spPr>
          <a:xfrm>
            <a:off x="8836606" y="4166076"/>
            <a:ext cx="796038" cy="0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>
            <a:off x="11781820" y="4137924"/>
            <a:ext cx="796038" cy="0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円/楕円 155"/>
          <p:cNvSpPr/>
          <p:nvPr/>
        </p:nvSpPr>
        <p:spPr>
          <a:xfrm flipV="1">
            <a:off x="16080573" y="3703300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16032436" y="539378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16100915" y="5061083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6806657" y="4437496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15517226" y="4457733"/>
            <a:ext cx="457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15296472" y="470128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16740524" y="477011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16159843" y="40073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149879" y="8857046"/>
            <a:ext cx="52520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endParaRPr kumimoji="1" lang="en-US" altLang="ja-JP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Start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8953874" y="7286650"/>
            <a:ext cx="8303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Before Pulsing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9516692" y="6908715"/>
            <a:ext cx="7809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During Pulsing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10965720" y="7315835"/>
            <a:ext cx="9563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　 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endParaRPr kumimoji="1" lang="en-US" altLang="ja-JP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Just after Pulsing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11257939" y="8599790"/>
            <a:ext cx="7900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　 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endParaRPr kumimoji="1" lang="en-US" altLang="ja-JP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After Pulsing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17098378" y="4417535"/>
            <a:ext cx="735543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　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Before Pulsing</a:t>
            </a:r>
            <a:endParaRPr kumimoji="1" lang="ja-JP" altLang="en-US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7" name="平行四辺形 146"/>
          <p:cNvSpPr/>
          <p:nvPr/>
        </p:nvSpPr>
        <p:spPr>
          <a:xfrm>
            <a:off x="8653136" y="3320382"/>
            <a:ext cx="5604004" cy="314115"/>
          </a:xfrm>
          <a:prstGeom prst="parallelogram">
            <a:avLst/>
          </a:prstGeom>
          <a:gradFill flip="none" rotWithShape="1">
            <a:gsLst>
              <a:gs pos="13000">
                <a:schemeClr val="bg1"/>
              </a:gs>
              <a:gs pos="43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16445961" y="5177367"/>
            <a:ext cx="898925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　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During Pulsing</a:t>
            </a:r>
            <a:endParaRPr kumimoji="1" lang="ja-JP" altLang="en-US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14522885" y="4341682"/>
            <a:ext cx="700108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　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After Pulsing</a:t>
            </a:r>
            <a:endParaRPr kumimoji="1" lang="ja-JP" altLang="en-US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15218975" y="3385682"/>
            <a:ext cx="758645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　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　</a:t>
            </a:r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Start</a:t>
            </a:r>
            <a:endParaRPr kumimoji="1" lang="ja-JP" altLang="en-US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113413" y="888355"/>
            <a:ext cx="2927840" cy="1884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テキスト ボックス 8"/>
          <p:cNvSpPr txBox="1"/>
          <p:nvPr/>
        </p:nvSpPr>
        <p:spPr>
          <a:xfrm>
            <a:off x="8732137" y="6700417"/>
            <a:ext cx="3024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Automatic adjustment</a:t>
            </a:r>
            <a:endParaRPr kumimoji="1" lang="ja-JP" altLang="en-US" sz="12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16806657" y="7081838"/>
            <a:ext cx="0" cy="1161917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>
            <a:off x="16172016" y="7127476"/>
            <a:ext cx="0" cy="1116279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8692190" y="3283853"/>
            <a:ext cx="45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Newly Developed PHOENIX Pulse Unit</a:t>
            </a:r>
            <a:endParaRPr lang="ja-JP" altLang="en-US" sz="18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8" name="平行四辺形 147"/>
          <p:cNvSpPr/>
          <p:nvPr/>
        </p:nvSpPr>
        <p:spPr>
          <a:xfrm>
            <a:off x="8753320" y="6421114"/>
            <a:ext cx="4638751" cy="310680"/>
          </a:xfrm>
          <a:prstGeom prst="parallelogram">
            <a:avLst/>
          </a:prstGeom>
          <a:gradFill flip="none" rotWithShape="1">
            <a:gsLst>
              <a:gs pos="9000">
                <a:schemeClr val="bg1"/>
              </a:gs>
              <a:gs pos="44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8770666" y="6393158"/>
            <a:ext cx="423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Newly Developed Auto-Relief</a:t>
            </a:r>
            <a:endParaRPr lang="ja-JP" altLang="en-US" sz="18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10250520" y="7755914"/>
            <a:ext cx="498443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10506075" y="7510106"/>
            <a:ext cx="15454" cy="2791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6B801BAF-E63F-4F33-9AF2-E7F55E9A295B}"/>
              </a:ext>
            </a:extLst>
          </p:cNvPr>
          <p:cNvSpPr txBox="1"/>
          <p:nvPr/>
        </p:nvSpPr>
        <p:spPr>
          <a:xfrm>
            <a:off x="11668658" y="2543608"/>
            <a:ext cx="1396930" cy="215444"/>
          </a:xfrm>
          <a:prstGeom prst="rect">
            <a:avLst/>
          </a:prstGeom>
          <a:solidFill>
            <a:srgbClr val="D1D1D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Conventional Pulse Unit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784FE926-2919-4B7F-8EED-51658DCDDC3E}"/>
              </a:ext>
            </a:extLst>
          </p:cNvPr>
          <p:cNvSpPr txBox="1"/>
          <p:nvPr/>
        </p:nvSpPr>
        <p:spPr>
          <a:xfrm>
            <a:off x="12825026" y="994948"/>
            <a:ext cx="1078542" cy="21544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10,000, 000 Pulse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F2FE5716-D016-467E-989E-FF94CF2DFAA4}"/>
              </a:ext>
            </a:extLst>
          </p:cNvPr>
          <p:cNvSpPr txBox="1"/>
          <p:nvPr/>
        </p:nvSpPr>
        <p:spPr>
          <a:xfrm>
            <a:off x="11953875" y="1768316"/>
            <a:ext cx="981559" cy="21544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2,000, 000 Pulse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4E26915-0777-467F-8320-29230E08CFC3}"/>
              </a:ext>
            </a:extLst>
          </p:cNvPr>
          <p:cNvSpPr txBox="1"/>
          <p:nvPr/>
        </p:nvSpPr>
        <p:spPr>
          <a:xfrm>
            <a:off x="12608488" y="3625445"/>
            <a:ext cx="1828120" cy="276999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     Front Plate Side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933B8FD3-0D4E-4702-84AF-C1BA0CCAA42D}"/>
              </a:ext>
            </a:extLst>
          </p:cNvPr>
          <p:cNvSpPr txBox="1"/>
          <p:nvPr/>
        </p:nvSpPr>
        <p:spPr>
          <a:xfrm>
            <a:off x="14330437" y="3024903"/>
            <a:ext cx="3338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*Calculated under URYU test condition. It varies depending on the                  usage condition.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C73925A5-DF1C-4176-92F4-EFA946950490}"/>
              </a:ext>
            </a:extLst>
          </p:cNvPr>
          <p:cNvSpPr txBox="1"/>
          <p:nvPr/>
        </p:nvSpPr>
        <p:spPr>
          <a:xfrm>
            <a:off x="14325032" y="1438333"/>
            <a:ext cx="784836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Conventional Pulse Unit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7C59FFD-37CA-4914-A171-E076153A6C1D}"/>
              </a:ext>
            </a:extLst>
          </p:cNvPr>
          <p:cNvSpPr txBox="1"/>
          <p:nvPr/>
        </p:nvSpPr>
        <p:spPr>
          <a:xfrm>
            <a:off x="8891276" y="3636387"/>
            <a:ext cx="883562" cy="215444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Front Plate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0E65500A-1344-4184-A6CD-22C77FE71843}"/>
              </a:ext>
            </a:extLst>
          </p:cNvPr>
          <p:cNvSpPr txBox="1"/>
          <p:nvPr/>
        </p:nvSpPr>
        <p:spPr>
          <a:xfrm>
            <a:off x="11821895" y="3637034"/>
            <a:ext cx="883562" cy="215444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Rear Plate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9B223B2F-1930-40FA-828A-FC13C19AC843}"/>
              </a:ext>
            </a:extLst>
          </p:cNvPr>
          <p:cNvSpPr txBox="1"/>
          <p:nvPr/>
        </p:nvSpPr>
        <p:spPr>
          <a:xfrm>
            <a:off x="15032122" y="2108021"/>
            <a:ext cx="661964" cy="2154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PHOENIX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BDF8690-590E-4802-8790-0DEB5C3B40A7}"/>
              </a:ext>
            </a:extLst>
          </p:cNvPr>
          <p:cNvSpPr txBox="1"/>
          <p:nvPr/>
        </p:nvSpPr>
        <p:spPr>
          <a:xfrm>
            <a:off x="12188337" y="8274010"/>
            <a:ext cx="1895918" cy="246221"/>
          </a:xfrm>
          <a:prstGeom prst="rect">
            <a:avLst/>
          </a:prstGeom>
          <a:solidFill>
            <a:srgbClr val="F8F8F8"/>
          </a:solidFill>
          <a:ln>
            <a:solidFill>
              <a:srgbClr val="EAEAEA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Cutaway View of Auto-Relief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33EDE7C3-3B76-4CDD-B1B0-CBCDDD7A7D27}"/>
              </a:ext>
            </a:extLst>
          </p:cNvPr>
          <p:cNvSpPr txBox="1"/>
          <p:nvPr/>
        </p:nvSpPr>
        <p:spPr>
          <a:xfrm>
            <a:off x="13114457" y="7758199"/>
            <a:ext cx="1210575" cy="468000"/>
          </a:xfrm>
          <a:prstGeom prst="rect">
            <a:avLst/>
          </a:prstGeom>
          <a:solidFill>
            <a:srgbClr val="F8F8F8"/>
          </a:solidFill>
          <a:ln>
            <a:solidFill>
              <a:srgbClr val="EAEAEA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Center of Cylinder</a:t>
            </a:r>
          </a:p>
          <a:p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Center of Gravity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A611921B-4937-420B-9844-1565A033107D}"/>
              </a:ext>
            </a:extLst>
          </p:cNvPr>
          <p:cNvSpPr txBox="1"/>
          <p:nvPr/>
        </p:nvSpPr>
        <p:spPr>
          <a:xfrm>
            <a:off x="12877628" y="7139044"/>
            <a:ext cx="1210575" cy="461665"/>
          </a:xfrm>
          <a:prstGeom prst="rect">
            <a:avLst/>
          </a:prstGeom>
          <a:solidFill>
            <a:srgbClr val="F8F8F8"/>
          </a:solidFill>
          <a:ln>
            <a:solidFill>
              <a:srgbClr val="EAEAEA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Offset the center of gravity from the center of cylinder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0D783933-2B33-44B6-8A02-F12FF9E5DEE2}"/>
              </a:ext>
            </a:extLst>
          </p:cNvPr>
          <p:cNvSpPr txBox="1"/>
          <p:nvPr/>
        </p:nvSpPr>
        <p:spPr>
          <a:xfrm>
            <a:off x="15512816" y="2600176"/>
            <a:ext cx="906468" cy="2000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700" dirty="0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Sample Table</a:t>
            </a:r>
            <a:endParaRPr kumimoji="1" lang="ja-JP" altLang="en-US" sz="700" dirty="0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046D4CD9-A29B-4871-9441-DEDB5FC7FFBA}"/>
              </a:ext>
            </a:extLst>
          </p:cNvPr>
          <p:cNvSpPr/>
          <p:nvPr/>
        </p:nvSpPr>
        <p:spPr>
          <a:xfrm>
            <a:off x="16598912" y="1604391"/>
            <a:ext cx="537665" cy="1561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吹き出し: 四角形 29">
            <a:extLst>
              <a:ext uri="{FF2B5EF4-FFF2-40B4-BE49-F238E27FC236}">
                <a16:creationId xmlns:a16="http://schemas.microsoft.com/office/drawing/2014/main" id="{12222D9A-C55B-4CAA-9C5C-2B882162484B}"/>
              </a:ext>
            </a:extLst>
          </p:cNvPr>
          <p:cNvSpPr/>
          <p:nvPr/>
        </p:nvSpPr>
        <p:spPr>
          <a:xfrm>
            <a:off x="16126292" y="1780598"/>
            <a:ext cx="840966" cy="419745"/>
          </a:xfrm>
          <a:prstGeom prst="wedgeRectCallout">
            <a:avLst>
              <a:gd name="adj1" fmla="val 690"/>
              <a:gd name="adj2" fmla="val -8810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14.4</a:t>
            </a:r>
            <a:r>
              <a:rPr kumimoji="1" lang="ja-JP" altLang="en-US" sz="1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℃　</a:t>
            </a:r>
            <a:r>
              <a:rPr kumimoji="1" lang="en-US" altLang="ja-JP" sz="1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decreased</a:t>
            </a:r>
            <a:endParaRPr kumimoji="1" lang="ja-JP" alt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0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20670" y="-14140"/>
            <a:ext cx="18000663" cy="11547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対角する 2 つの角を切り取った四角形 11"/>
          <p:cNvSpPr/>
          <p:nvPr/>
        </p:nvSpPr>
        <p:spPr>
          <a:xfrm>
            <a:off x="3314700" y="1295696"/>
            <a:ext cx="5229225" cy="2765035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8848" y="58371"/>
            <a:ext cx="1828800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3663050" y="1382322"/>
            <a:ext cx="4793116" cy="2644347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Newly developed Phoenix Pulse Unit and high-power DC motor makes high-torque fastening possible with low vibration &amp; low reaction. </a:t>
            </a:r>
          </a:p>
          <a:p>
            <a:pPr marL="0" indent="0">
              <a:buNone/>
            </a:pPr>
            <a:r>
              <a:rPr lang="en-US" altLang="ja-JP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Phoenix Pulse enables maintenance cycle to prolong.</a:t>
            </a:r>
          </a:p>
          <a:p>
            <a:pPr marL="0" indent="0">
              <a:buNone/>
            </a:pPr>
            <a:r>
              <a:rPr lang="en-US" altLang="ja-JP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Torque and angle sensor are renewed to be small and lightweight. Torque and angle sensor are changed to non-contact type from rotating shaft, which increases the durability (impact resistance). </a:t>
            </a:r>
          </a:p>
          <a:p>
            <a:pPr marL="0" indent="0">
              <a:buNone/>
            </a:pPr>
            <a:r>
              <a:rPr lang="en-US" altLang="ja-JP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Precise fastening and reduction in operator’s workload improves the productivity. </a:t>
            </a: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89" y="1437077"/>
            <a:ext cx="3059165" cy="25443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平行四辺形 4"/>
          <p:cNvSpPr/>
          <p:nvPr/>
        </p:nvSpPr>
        <p:spPr>
          <a:xfrm>
            <a:off x="67562" y="8584"/>
            <a:ext cx="4957730" cy="423134"/>
          </a:xfrm>
          <a:prstGeom prst="parallelogram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82000">
                <a:schemeClr val="accent2">
                  <a:lumMod val="60000"/>
                  <a:lumOff val="40000"/>
                </a:schemeClr>
              </a:gs>
              <a:gs pos="95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4417" y="5206"/>
            <a:ext cx="4147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Cordless Pulse Tool</a:t>
            </a:r>
            <a:endParaRPr kumimoji="1" lang="ja-JP" alt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819512" y="6951887"/>
            <a:ext cx="270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Technical Specifications</a:t>
            </a:r>
            <a:endParaRPr kumimoji="1" lang="ja-JP" altLang="en-US" sz="14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23921" y="4170506"/>
            <a:ext cx="5493320" cy="369365"/>
            <a:chOff x="115921" y="4253653"/>
            <a:chExt cx="4027454" cy="369365"/>
          </a:xfrm>
        </p:grpSpPr>
        <p:sp>
          <p:nvSpPr>
            <p:cNvPr id="15" name="平行四辺形 14"/>
            <p:cNvSpPr/>
            <p:nvPr/>
          </p:nvSpPr>
          <p:spPr>
            <a:xfrm>
              <a:off x="115921" y="4263821"/>
              <a:ext cx="4027454" cy="359197"/>
            </a:xfrm>
            <a:prstGeom prst="parallelogram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2000">
                  <a:schemeClr val="accent2">
                    <a:lumMod val="60000"/>
                    <a:lumOff val="40000"/>
                  </a:schemeClr>
                </a:gs>
                <a:gs pos="95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76095" y="4253653"/>
              <a:ext cx="3802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Newly developed Phoenix Pulse Unit (PAT.P)</a:t>
              </a:r>
              <a:endParaRPr kumimoji="1" lang="ja-JP" alt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89" y="4440170"/>
            <a:ext cx="2393043" cy="1639465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0235" y="4583667"/>
            <a:ext cx="6412321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Output                                    =&gt; </a:t>
            </a:r>
            <a:r>
              <a:rPr lang="en-US" altLang="ja-JP" sz="1600" b="1" i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35%</a:t>
            </a:r>
            <a:r>
              <a:rPr lang="en-US" altLang="ja-JP" sz="1600" b="1" i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increase *</a:t>
            </a:r>
            <a:r>
              <a:rPr lang="en-US" altLang="ja-JP" sz="1400" baseline="30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1</a:t>
            </a:r>
            <a:endParaRPr lang="en-US" altLang="ja-JP" sz="1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Preventative Maintenance     =&gt; </a:t>
            </a:r>
            <a:r>
              <a:rPr lang="en-US" altLang="ja-JP" sz="1600" b="1" i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400%</a:t>
            </a: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increase (10,000,000 pulse) *</a:t>
            </a:r>
            <a:r>
              <a:rPr lang="en-US" altLang="ja-JP" sz="1400" baseline="30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Reduction of oil temperature  =&gt; </a:t>
            </a:r>
            <a:r>
              <a:rPr lang="en-US" altLang="ja-JP" sz="1600" b="1" i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30%</a:t>
            </a:r>
            <a:r>
              <a:rPr lang="en-US" altLang="ja-JP" sz="1600" b="1" i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increase *</a:t>
            </a:r>
            <a:r>
              <a:rPr lang="en-US" altLang="ja-JP" sz="1400" baseline="30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400" baseline="300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These improvements ensure the maximum performance of electric tool.     Newly developed auto-relief (PAT.P) makes the fastening possible with    smooth and ideal torque wave form without being affected by oil degradation. 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42531" y="6787880"/>
            <a:ext cx="6400025" cy="370991"/>
            <a:chOff x="115921" y="4263821"/>
            <a:chExt cx="4126854" cy="370991"/>
          </a:xfrm>
        </p:grpSpPr>
        <p:sp>
          <p:nvSpPr>
            <p:cNvPr id="21" name="平行四辺形 20"/>
            <p:cNvSpPr/>
            <p:nvPr/>
          </p:nvSpPr>
          <p:spPr>
            <a:xfrm>
              <a:off x="115921" y="4263821"/>
              <a:ext cx="4027454" cy="359197"/>
            </a:xfrm>
            <a:prstGeom prst="parallelogram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2000">
                  <a:schemeClr val="accent2">
                    <a:lumMod val="60000"/>
                    <a:lumOff val="40000"/>
                  </a:schemeClr>
                </a:gs>
                <a:gs pos="95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64849" y="4265480"/>
              <a:ext cx="4077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Newly developed compact &amp; high-power DC Motor</a:t>
              </a:r>
              <a:endParaRPr kumimoji="1" lang="ja-JP" alt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567" y="7287462"/>
            <a:ext cx="2230525" cy="1922157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84718" y="7190545"/>
            <a:ext cx="60907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Newly developed </a:t>
            </a: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compact, lightweight and </a:t>
            </a:r>
            <a:r>
              <a:rPr kumimoji="1"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high-power DC motor </a:t>
            </a:r>
          </a:p>
          <a:p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</a:t>
            </a:r>
            <a:r>
              <a:rPr kumimoji="1"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ncreases output and efficiency by employing high performance </a:t>
            </a:r>
          </a:p>
          <a:p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</a:t>
            </a:r>
            <a:r>
              <a:rPr kumimoji="1"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agnet</a:t>
            </a: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 compared to the conventional motor.</a:t>
            </a:r>
            <a:endParaRPr lang="en-US" altLang="ja-JP" sz="1400" dirty="0">
              <a:solidFill>
                <a:srgbClr val="222222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1400" dirty="0">
              <a:solidFill>
                <a:srgbClr val="222222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400" dirty="0">
                <a:solidFill>
                  <a:srgbClr val="222222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Quick &amp; high-torque fastening is possible with small size battery               b</a:t>
            </a:r>
            <a:r>
              <a:rPr kumimoji="0" lang="ja-JP" altLang="ja-JP" sz="1400" dirty="0">
                <a:solidFill>
                  <a:srgbClr val="222222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y reducing the voltage required for operation</a:t>
            </a:r>
            <a:r>
              <a:rPr kumimoji="0" lang="en-US" altLang="ja-JP" sz="1400" dirty="0">
                <a:solidFill>
                  <a:srgbClr val="222222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and it leads to               reduce the workload on the operator.</a:t>
            </a:r>
          </a:p>
          <a:p>
            <a:endParaRPr kumimoji="1" lang="en-US" altLang="ja-JP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9000331" y="1308411"/>
            <a:ext cx="4561123" cy="380675"/>
            <a:chOff x="115921" y="4242343"/>
            <a:chExt cx="4027454" cy="380675"/>
          </a:xfrm>
        </p:grpSpPr>
        <p:sp>
          <p:nvSpPr>
            <p:cNvPr id="27" name="平行四辺形 26"/>
            <p:cNvSpPr/>
            <p:nvPr/>
          </p:nvSpPr>
          <p:spPr>
            <a:xfrm>
              <a:off x="115921" y="4263821"/>
              <a:ext cx="4027454" cy="359197"/>
            </a:xfrm>
            <a:prstGeom prst="parallelogram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2000">
                  <a:schemeClr val="accent2">
                    <a:lumMod val="60000"/>
                    <a:lumOff val="40000"/>
                  </a:schemeClr>
                </a:gs>
                <a:gs pos="95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78244" y="4242343"/>
              <a:ext cx="3671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Torque &amp; Angle Sensor</a:t>
              </a:r>
              <a:endParaRPr kumimoji="1" lang="ja-JP" alt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65632" y="6307188"/>
            <a:ext cx="3541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*1 </a:t>
            </a:r>
            <a:r>
              <a:rPr kumimoji="1" lang="en-US" altLang="ja-JP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Comparison with the conventional </a:t>
            </a:r>
            <a:r>
              <a:rPr lang="en-US" altLang="ja-JP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equivalent </a:t>
            </a:r>
            <a:r>
              <a:rPr kumimoji="1" lang="en-US" altLang="ja-JP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model.</a:t>
            </a:r>
            <a:endParaRPr kumimoji="1" lang="ja-JP" altLang="en-US" sz="9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0338" y="6487610"/>
            <a:ext cx="50254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*2 </a:t>
            </a:r>
            <a:r>
              <a:rPr kumimoji="1" lang="en-US" altLang="ja-JP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Calculated under URYU test condition. It varies depending on the usage condition.   </a:t>
            </a:r>
            <a:endParaRPr kumimoji="1" lang="ja-JP" altLang="en-US" sz="9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5" cstate="print">
            <a:lum bright="6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2000"/>
                    </a14:imgEffect>
                    <a14:imgEffect>
                      <a14:brightnessContrast bright="1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93" y="2087562"/>
            <a:ext cx="2658697" cy="1731152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10640421" y="1820668"/>
            <a:ext cx="2002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Strain Gauge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1416223" y="2166776"/>
            <a:ext cx="1964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Non-Contact Torque Board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1461257" y="2683309"/>
            <a:ext cx="20029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Ultra-slim Encoder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3237928" y="1774170"/>
            <a:ext cx="46029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Small and power saving torque and angle sensor are employed for battery-powered tool.  </a:t>
            </a:r>
          </a:p>
          <a:p>
            <a:endParaRPr lang="en-US" altLang="ja-JP" sz="1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Torque measurement employs non-contact gauge type and angle measurement employs ultra-slim encoder. Small, but strong against vibration and noise. Very reliable sensor.</a:t>
            </a:r>
            <a:endParaRPr kumimoji="1" lang="ja-JP" altLang="en-US" sz="1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35A7CE3-3AD3-4898-A718-68C39B027470}"/>
              </a:ext>
            </a:extLst>
          </p:cNvPr>
          <p:cNvGrpSpPr/>
          <p:nvPr/>
        </p:nvGrpSpPr>
        <p:grpSpPr>
          <a:xfrm>
            <a:off x="10089175" y="2058419"/>
            <a:ext cx="2586038" cy="1161031"/>
            <a:chOff x="10382250" y="2058419"/>
            <a:chExt cx="2586038" cy="1161031"/>
          </a:xfrm>
        </p:grpSpPr>
        <p:sp>
          <p:nvSpPr>
            <p:cNvPr id="42" name="フリーフォーム 41"/>
            <p:cNvSpPr/>
            <p:nvPr/>
          </p:nvSpPr>
          <p:spPr>
            <a:xfrm>
              <a:off x="10382250" y="2058419"/>
              <a:ext cx="1252538" cy="756220"/>
            </a:xfrm>
            <a:custGeom>
              <a:avLst/>
              <a:gdLst>
                <a:gd name="connsiteX0" fmla="*/ 0 w 1138238"/>
                <a:gd name="connsiteY0" fmla="*/ 695325 h 695325"/>
                <a:gd name="connsiteX1" fmla="*/ 261938 w 1138238"/>
                <a:gd name="connsiteY1" fmla="*/ 0 h 695325"/>
                <a:gd name="connsiteX2" fmla="*/ 1138238 w 1138238"/>
                <a:gd name="connsiteY2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8238" h="695325">
                  <a:moveTo>
                    <a:pt x="0" y="695325"/>
                  </a:moveTo>
                  <a:lnTo>
                    <a:pt x="261938" y="0"/>
                  </a:lnTo>
                  <a:lnTo>
                    <a:pt x="1138238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10601325" y="2400300"/>
              <a:ext cx="2366963" cy="476250"/>
            </a:xfrm>
            <a:custGeom>
              <a:avLst/>
              <a:gdLst>
                <a:gd name="connsiteX0" fmla="*/ 0 w 2366963"/>
                <a:gd name="connsiteY0" fmla="*/ 476250 h 476250"/>
                <a:gd name="connsiteX1" fmla="*/ 1133475 w 2366963"/>
                <a:gd name="connsiteY1" fmla="*/ 0 h 476250"/>
                <a:gd name="connsiteX2" fmla="*/ 2366963 w 2366963"/>
                <a:gd name="connsiteY2" fmla="*/ 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6963" h="476250">
                  <a:moveTo>
                    <a:pt x="0" y="476250"/>
                  </a:moveTo>
                  <a:lnTo>
                    <a:pt x="1133475" y="0"/>
                  </a:lnTo>
                  <a:lnTo>
                    <a:pt x="2366963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/>
            <p:cNvSpPr/>
            <p:nvPr/>
          </p:nvSpPr>
          <p:spPr>
            <a:xfrm>
              <a:off x="11029950" y="2914650"/>
              <a:ext cx="1919288" cy="304800"/>
            </a:xfrm>
            <a:custGeom>
              <a:avLst/>
              <a:gdLst>
                <a:gd name="connsiteX0" fmla="*/ 0 w 1919288"/>
                <a:gd name="connsiteY0" fmla="*/ 304800 h 304800"/>
                <a:gd name="connsiteX1" fmla="*/ 742950 w 1919288"/>
                <a:gd name="connsiteY1" fmla="*/ 0 h 304800"/>
                <a:gd name="connsiteX2" fmla="*/ 1919288 w 1919288"/>
                <a:gd name="connsiteY2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9288" h="304800">
                  <a:moveTo>
                    <a:pt x="0" y="304800"/>
                  </a:moveTo>
                  <a:lnTo>
                    <a:pt x="742950" y="0"/>
                  </a:lnTo>
                  <a:lnTo>
                    <a:pt x="1919288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8979261" y="4151530"/>
            <a:ext cx="4157756" cy="383023"/>
            <a:chOff x="115921" y="4263821"/>
            <a:chExt cx="4126872" cy="383023"/>
          </a:xfrm>
        </p:grpSpPr>
        <p:sp>
          <p:nvSpPr>
            <p:cNvPr id="47" name="平行四辺形 46"/>
            <p:cNvSpPr/>
            <p:nvPr/>
          </p:nvSpPr>
          <p:spPr>
            <a:xfrm>
              <a:off x="115921" y="4263821"/>
              <a:ext cx="4027454" cy="359197"/>
            </a:xfrm>
            <a:prstGeom prst="parallelogram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2000">
                  <a:schemeClr val="accent2">
                    <a:lumMod val="60000"/>
                    <a:lumOff val="40000"/>
                  </a:schemeClr>
                </a:gs>
                <a:gs pos="95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176715" y="4277512"/>
              <a:ext cx="4066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Clear OK/NOK Judgement Lamp</a:t>
              </a:r>
              <a:endParaRPr kumimoji="1" lang="ja-JP" alt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13310558" y="4151530"/>
            <a:ext cx="4339490" cy="383023"/>
            <a:chOff x="115921" y="4263821"/>
            <a:chExt cx="4027454" cy="383023"/>
          </a:xfrm>
        </p:grpSpPr>
        <p:sp>
          <p:nvSpPr>
            <p:cNvPr id="50" name="平行四辺形 49"/>
            <p:cNvSpPr/>
            <p:nvPr/>
          </p:nvSpPr>
          <p:spPr>
            <a:xfrm>
              <a:off x="115921" y="4263821"/>
              <a:ext cx="4027454" cy="359197"/>
            </a:xfrm>
            <a:prstGeom prst="parallelogram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2000">
                  <a:schemeClr val="accent2">
                    <a:lumMod val="60000"/>
                    <a:lumOff val="40000"/>
                  </a:schemeClr>
                </a:gs>
                <a:gs pos="95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246036" y="4277512"/>
              <a:ext cx="3561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Various Pairing Methods</a:t>
              </a:r>
              <a:endParaRPr kumimoji="1" lang="ja-JP" alt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23" name="図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1268" y="4589888"/>
            <a:ext cx="1259726" cy="18780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テキスト ボックス 31"/>
          <p:cNvSpPr txBox="1"/>
          <p:nvPr/>
        </p:nvSpPr>
        <p:spPr>
          <a:xfrm>
            <a:off x="10278855" y="4630752"/>
            <a:ext cx="2497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Upsized LED lamp enables operators to judge OK/NOK easily in any posture. </a:t>
            </a:r>
            <a:endParaRPr kumimoji="1" lang="ja-JP" altLang="en-US" sz="1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41964" y="4636252"/>
            <a:ext cx="1405356" cy="10042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1430" y="4540408"/>
            <a:ext cx="1273983" cy="1171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テキスト ボックス 51"/>
          <p:cNvSpPr txBox="1"/>
          <p:nvPr/>
        </p:nvSpPr>
        <p:spPr>
          <a:xfrm>
            <a:off x="13331824" y="5755347"/>
            <a:ext cx="4721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1. Manual Pairing by dip switches </a:t>
            </a:r>
          </a:p>
          <a:p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2. Pairing through software</a:t>
            </a:r>
          </a:p>
          <a:p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3. Wireless pairing </a:t>
            </a:r>
          </a:p>
          <a:p>
            <a:endParaRPr kumimoji="1" lang="en-US" altLang="ja-JP" sz="1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Fastening parameters are memorized in UCC-100Z coordinator. Quick tool change only by pairing!</a:t>
            </a:r>
            <a:endParaRPr kumimoji="1" lang="ja-JP" altLang="en-US" sz="1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152973" y="9114292"/>
            <a:ext cx="8253120" cy="35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ja-JP" sz="900" dirty="0">
                <a:solidFill>
                  <a:schemeClr val="dk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*1</a:t>
            </a:r>
            <a:r>
              <a:rPr lang="ja-JP" altLang="en-US" sz="900" dirty="0">
                <a:solidFill>
                  <a:schemeClr val="dk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900" dirty="0">
                <a:solidFill>
                  <a:schemeClr val="dk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10.8V/14.4V/18V batteries are attachable. NOTE: The torque range varies depending on the battery size in use.</a:t>
            </a:r>
          </a:p>
          <a:p>
            <a:pPr>
              <a:lnSpc>
                <a:spcPts val="1000"/>
              </a:lnSpc>
            </a:pPr>
            <a:r>
              <a:rPr lang="en-US" altLang="ja-JP" sz="900" dirty="0">
                <a:solidFill>
                  <a:schemeClr val="dk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*2</a:t>
            </a:r>
            <a:r>
              <a:rPr lang="zh-TW" altLang="en-US" sz="900" dirty="0">
                <a:solidFill>
                  <a:schemeClr val="dk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zh-TW" sz="900" dirty="0">
                <a:solidFill>
                  <a:schemeClr val="dk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Fastening Time: 0.5 sec.</a:t>
            </a:r>
            <a:endParaRPr lang="en-US" altLang="ja-JP" sz="900" dirty="0">
              <a:solidFill>
                <a:schemeClr val="dk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40" name="表 39">
            <a:extLst>
              <a:ext uri="{FF2B5EF4-FFF2-40B4-BE49-F238E27FC236}">
                <a16:creationId xmlns:a16="http://schemas.microsoft.com/office/drawing/2014/main" id="{BAEDE0F5-AE03-4D38-97D9-8F0FC3FD2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219564"/>
              </p:ext>
            </p:extLst>
          </p:nvPr>
        </p:nvGraphicFramePr>
        <p:xfrm>
          <a:off x="8809943" y="7258641"/>
          <a:ext cx="8535470" cy="1782299"/>
        </p:xfrm>
        <a:graphic>
          <a:graphicData uri="http://schemas.openxmlformats.org/drawingml/2006/table">
            <a:tbl>
              <a:tblPr/>
              <a:tblGrid>
                <a:gridCol w="853547">
                  <a:extLst>
                    <a:ext uri="{9D8B030D-6E8A-4147-A177-3AD203B41FA5}">
                      <a16:colId xmlns:a16="http://schemas.microsoft.com/office/drawing/2014/main" val="891669415"/>
                    </a:ext>
                  </a:extLst>
                </a:gridCol>
                <a:gridCol w="853547">
                  <a:extLst>
                    <a:ext uri="{9D8B030D-6E8A-4147-A177-3AD203B41FA5}">
                      <a16:colId xmlns:a16="http://schemas.microsoft.com/office/drawing/2014/main" val="3692485892"/>
                    </a:ext>
                  </a:extLst>
                </a:gridCol>
                <a:gridCol w="853547">
                  <a:extLst>
                    <a:ext uri="{9D8B030D-6E8A-4147-A177-3AD203B41FA5}">
                      <a16:colId xmlns:a16="http://schemas.microsoft.com/office/drawing/2014/main" val="2174850084"/>
                    </a:ext>
                  </a:extLst>
                </a:gridCol>
                <a:gridCol w="853547">
                  <a:extLst>
                    <a:ext uri="{9D8B030D-6E8A-4147-A177-3AD203B41FA5}">
                      <a16:colId xmlns:a16="http://schemas.microsoft.com/office/drawing/2014/main" val="28621320"/>
                    </a:ext>
                  </a:extLst>
                </a:gridCol>
                <a:gridCol w="952607">
                  <a:extLst>
                    <a:ext uri="{9D8B030D-6E8A-4147-A177-3AD203B41FA5}">
                      <a16:colId xmlns:a16="http://schemas.microsoft.com/office/drawing/2014/main" val="243518962"/>
                    </a:ext>
                  </a:extLst>
                </a:gridCol>
                <a:gridCol w="926124">
                  <a:extLst>
                    <a:ext uri="{9D8B030D-6E8A-4147-A177-3AD203B41FA5}">
                      <a16:colId xmlns:a16="http://schemas.microsoft.com/office/drawing/2014/main" val="782261586"/>
                    </a:ext>
                  </a:extLst>
                </a:gridCol>
                <a:gridCol w="681910">
                  <a:extLst>
                    <a:ext uri="{9D8B030D-6E8A-4147-A177-3AD203B41FA5}">
                      <a16:colId xmlns:a16="http://schemas.microsoft.com/office/drawing/2014/main" val="4100961417"/>
                    </a:ext>
                  </a:extLst>
                </a:gridCol>
                <a:gridCol w="853547">
                  <a:extLst>
                    <a:ext uri="{9D8B030D-6E8A-4147-A177-3AD203B41FA5}">
                      <a16:colId xmlns:a16="http://schemas.microsoft.com/office/drawing/2014/main" val="2657454326"/>
                    </a:ext>
                  </a:extLst>
                </a:gridCol>
                <a:gridCol w="853547">
                  <a:extLst>
                    <a:ext uri="{9D8B030D-6E8A-4147-A177-3AD203B41FA5}">
                      <a16:colId xmlns:a16="http://schemas.microsoft.com/office/drawing/2014/main" val="853146844"/>
                    </a:ext>
                  </a:extLst>
                </a:gridCol>
                <a:gridCol w="853547">
                  <a:extLst>
                    <a:ext uri="{9D8B030D-6E8A-4147-A177-3AD203B41FA5}">
                      <a16:colId xmlns:a16="http://schemas.microsoft.com/office/drawing/2014/main" val="795614243"/>
                    </a:ext>
                  </a:extLst>
                </a:gridCol>
              </a:tblGrid>
              <a:tr h="35345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Model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Torque Range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Free Speed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Overall Length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Height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Weight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Battery Voltage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From Centre to Outside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SQ.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Number of Fastening per minute            *2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791283"/>
                  </a:ext>
                </a:extLst>
              </a:tr>
              <a:tr h="2977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（w/o battery）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（w/o battery）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(Capacity) *1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913510"/>
                  </a:ext>
                </a:extLst>
              </a:tr>
              <a:tr h="2827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N・m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rpm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mm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Mm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Kg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mm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mm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848653"/>
                  </a:ext>
                </a:extLst>
              </a:tr>
              <a:tr h="282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UBX-AF500Z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5</a:t>
                      </a:r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～</a:t>
                      </a:r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3,600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255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（</a:t>
                      </a:r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197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1.83</a:t>
                      </a:r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（</a:t>
                      </a:r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1.53</a:t>
                      </a:r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10.8 (2.0Ah)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29.5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9.5sq.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521348"/>
                  </a:ext>
                </a:extLst>
              </a:tr>
              <a:tr h="282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UBX-AF600Z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15</a:t>
                      </a:r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～</a:t>
                      </a:r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4,800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255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（</a:t>
                      </a:r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212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1.88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（</a:t>
                      </a:r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1.53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14.4 (2.0Ah)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9.5sq.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167675"/>
                  </a:ext>
                </a:extLst>
              </a:tr>
              <a:tr h="282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UBX-AF700Z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25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～</a:t>
                      </a:r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4,800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255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（</a:t>
                      </a:r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213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1.93  (1.58</a:t>
                      </a:r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14.4 (2.0Ah)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27.5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9.5sq.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581555"/>
                  </a:ext>
                </a:extLst>
              </a:tr>
            </a:tbl>
          </a:graphicData>
        </a:graphic>
      </p:graphicFrame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CC51FC1-129C-4DAD-8BEA-C2BCD30F4F05}"/>
              </a:ext>
            </a:extLst>
          </p:cNvPr>
          <p:cNvSpPr txBox="1"/>
          <p:nvPr/>
        </p:nvSpPr>
        <p:spPr>
          <a:xfrm>
            <a:off x="7737926" y="537435"/>
            <a:ext cx="654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400" b="1" i="1" dirty="0">
              <a:solidFill>
                <a:schemeClr val="bg1"/>
              </a:solidFill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002" y="494736"/>
            <a:ext cx="5308393" cy="678229"/>
          </a:xfrm>
        </p:spPr>
        <p:txBody>
          <a:bodyPr>
            <a:normAutofit fontScale="90000"/>
          </a:bodyPr>
          <a:lstStyle/>
          <a:p>
            <a:r>
              <a:rPr kumimoji="1" lang="en-US" altLang="ja-JP" sz="4800" b="1" dirty="0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UB</a:t>
            </a:r>
            <a:r>
              <a:rPr kumimoji="1" lang="en-US" altLang="ja-JP" sz="4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X</a:t>
            </a:r>
            <a:r>
              <a:rPr kumimoji="1" lang="en-US" altLang="ja-JP" sz="4800" b="1" dirty="0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-AF</a:t>
            </a:r>
            <a:r>
              <a:rPr lang="en-US" altLang="ja-JP" sz="4800" b="1" dirty="0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4800" b="1" dirty="0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Series</a:t>
            </a:r>
            <a:endParaRPr kumimoji="1" lang="ja-JP" altLang="en-US" sz="4800" b="1" dirty="0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44475" y="48232"/>
            <a:ext cx="700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Transducerised</a:t>
            </a:r>
            <a:r>
              <a:rPr lang="en-US" altLang="ja-JP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Cordless Pulse Tool</a:t>
            </a:r>
            <a:endParaRPr kumimoji="1" lang="ja-JP" alt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C709CB4-D8BC-487A-B3CF-2B3FE29E6085}"/>
              </a:ext>
            </a:extLst>
          </p:cNvPr>
          <p:cNvSpPr txBox="1"/>
          <p:nvPr/>
        </p:nvSpPr>
        <p:spPr>
          <a:xfrm>
            <a:off x="11689408" y="488057"/>
            <a:ext cx="403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i="1" dirty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With Angle Feature</a:t>
            </a:r>
            <a:endParaRPr kumimoji="1" lang="ja-JP" altLang="en-US" sz="2800" b="1" i="1" dirty="0">
              <a:solidFill>
                <a:schemeClr val="bg1"/>
              </a:solidFill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36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3853</TotalTime>
  <Words>1029</Words>
  <Application>Microsoft Office PowerPoint</Application>
  <PresentationFormat>ユーザー設定</PresentationFormat>
  <Paragraphs>177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HGSｺﾞｼｯｸE</vt:lpstr>
      <vt:lpstr>ＭＳ ゴシック</vt:lpstr>
      <vt:lpstr>メイリオ</vt:lpstr>
      <vt:lpstr>Arial</vt:lpstr>
      <vt:lpstr>Calibri</vt:lpstr>
      <vt:lpstr>Calibri Light</vt:lpstr>
      <vt:lpstr>Office テーマ</vt:lpstr>
      <vt:lpstr> PhoeniX New Pulse Unit (PAT.P)</vt:lpstr>
      <vt:lpstr>UBX-AF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パルスツールは甦る</dc:title>
  <dc:creator>takigawa</dc:creator>
  <cp:lastModifiedBy>Hisakado Takaya</cp:lastModifiedBy>
  <cp:revision>232</cp:revision>
  <cp:lastPrinted>2019-07-22T04:34:01Z</cp:lastPrinted>
  <dcterms:created xsi:type="dcterms:W3CDTF">2019-02-20T03:53:18Z</dcterms:created>
  <dcterms:modified xsi:type="dcterms:W3CDTF">2021-12-03T01:04:22Z</dcterms:modified>
</cp:coreProperties>
</file>