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1" r:id="rId1"/>
  </p:sldMasterIdLst>
  <p:notesMasterIdLst>
    <p:notesMasterId r:id="rId6"/>
  </p:notesMasterIdLst>
  <p:handoutMasterIdLst>
    <p:handoutMasterId r:id="rId7"/>
  </p:handoutMasterIdLst>
  <p:sldIdLst>
    <p:sldId id="835" r:id="rId2"/>
    <p:sldId id="836" r:id="rId3"/>
    <p:sldId id="837" r:id="rId4"/>
    <p:sldId id="838" r:id="rId5"/>
  </p:sldIdLst>
  <p:sldSz cx="9144000" cy="6858000" type="screen4x3"/>
  <p:notesSz cx="7099300" cy="10234613"/>
  <p:defaultTextStyle>
    <a:defPPr>
      <a:defRPr lang="ja-JP"/>
    </a:defPPr>
    <a:lvl1pPr algn="ctr" rtl="0" fontAlgn="base">
      <a:spcBef>
        <a:spcPct val="0"/>
      </a:spcBef>
      <a:spcAft>
        <a:spcPct val="0"/>
      </a:spcAft>
      <a:defRPr kumimoji="1" sz="2800" kern="1200">
        <a:solidFill>
          <a:srgbClr val="FF3300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umimoji="1" sz="2800" kern="1200">
        <a:solidFill>
          <a:srgbClr val="FF3300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umimoji="1" sz="2800" kern="1200">
        <a:solidFill>
          <a:srgbClr val="FF3300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umimoji="1" sz="2800" kern="1200">
        <a:solidFill>
          <a:srgbClr val="FF3300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umimoji="1" sz="2800" kern="1200">
        <a:solidFill>
          <a:srgbClr val="FF3300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umimoji="1" sz="2800" kern="1200">
        <a:solidFill>
          <a:srgbClr val="FF3300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umimoji="1" sz="2800" kern="1200">
        <a:solidFill>
          <a:srgbClr val="FF3300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umimoji="1" sz="2800" kern="1200">
        <a:solidFill>
          <a:srgbClr val="FF3300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umimoji="1" sz="2800" kern="1200">
        <a:solidFill>
          <a:srgbClr val="FF3300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3FE68"/>
    <a:srgbClr val="C3AC05"/>
    <a:srgbClr val="008000"/>
    <a:srgbClr val="FF3300"/>
    <a:srgbClr val="33CC33"/>
    <a:srgbClr val="FF00FF"/>
    <a:srgbClr val="FF6600"/>
    <a:srgbClr val="FF7C80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81" autoAdjust="0"/>
    <p:restoredTop sz="86004" autoAdjust="0"/>
  </p:normalViewPr>
  <p:slideViewPr>
    <p:cSldViewPr>
      <p:cViewPr varScale="1">
        <p:scale>
          <a:sx n="60" d="100"/>
          <a:sy n="60" d="100"/>
        </p:scale>
        <p:origin x="1292" y="48"/>
      </p:cViewPr>
      <p:guideLst>
        <p:guide orient="horz" pos="213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84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3875" cy="4857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6085" tIns="48041" rIns="96085" bIns="48041" numCol="1" anchor="t" anchorCtr="0" compatLnSpc="1"/>
          <a:lstStyle>
            <a:lvl1pPr algn="l" defTabSz="953770">
              <a:defRPr sz="11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</a:lstStyle>
          <a:p>
            <a:endParaRPr lang="en-US" altLang="ja-JP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05263" y="0"/>
            <a:ext cx="3062287" cy="4857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6085" tIns="48041" rIns="96085" bIns="48041" numCol="1" anchor="t" anchorCtr="0" compatLnSpc="1"/>
          <a:lstStyle>
            <a:lvl1pPr algn="r" defTabSz="953770">
              <a:defRPr sz="11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</a:lstStyle>
          <a:p>
            <a:endParaRPr lang="en-US" altLang="ja-JP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5025"/>
            <a:ext cx="3063875" cy="4889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6085" tIns="48041" rIns="96085" bIns="48041" numCol="1" anchor="b" anchorCtr="0" compatLnSpc="1"/>
          <a:lstStyle>
            <a:lvl1pPr algn="l" defTabSz="953770">
              <a:defRPr sz="11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</a:lstStyle>
          <a:p>
            <a:endParaRPr lang="en-US" altLang="ja-JP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05263" y="9725025"/>
            <a:ext cx="3062287" cy="4889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6085" tIns="48041" rIns="96085" bIns="48041" numCol="1" anchor="b" anchorCtr="0" compatLnSpc="1"/>
          <a:lstStyle>
            <a:lvl1pPr algn="r" defTabSz="953770">
              <a:defRPr sz="11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</a:lstStyle>
          <a:p>
            <a:fld id="{D3CB0761-622D-49C2-9A41-D89600850137}" type="slidenum">
              <a:rPr lang="en-US" altLang="ja-JP"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386607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082726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762000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MS PMincho" panose="02020600040205080304" pitchFamily="18" charset="-128"/>
        <a:cs typeface="+mn-cs"/>
      </a:defRPr>
    </a:lvl1pPr>
    <a:lvl2pPr marL="457200" algn="l" defTabSz="762000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MS PMincho" panose="02020600040205080304" pitchFamily="18" charset="-128"/>
        <a:cs typeface="+mn-cs"/>
      </a:defRPr>
    </a:lvl2pPr>
    <a:lvl3pPr marL="914400" algn="l" defTabSz="762000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MS PMincho" panose="02020600040205080304" pitchFamily="18" charset="-128"/>
        <a:cs typeface="+mn-cs"/>
      </a:defRPr>
    </a:lvl3pPr>
    <a:lvl4pPr marL="1371600" algn="l" defTabSz="762000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MS PMincho" panose="02020600040205080304" pitchFamily="18" charset="-128"/>
        <a:cs typeface="+mn-cs"/>
      </a:defRPr>
    </a:lvl4pPr>
    <a:lvl5pPr marL="1828800" algn="l" defTabSz="762000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MS PMincho" panose="02020600040205080304" pitchFamily="18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1F8B12-790C-40ED-B1E9-059E07729507}" type="slidenum">
              <a:rPr lang="en-US" altLang="ja-JP">
                <a:solidFill>
                  <a:srgbClr val="000000"/>
                </a:solidFill>
              </a:r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1048F8-A235-4915-B9B6-D2FB25965ADF}" type="slidenum">
              <a:rPr lang="en-US" altLang="ja-JP">
                <a:solidFill>
                  <a:srgbClr val="000000"/>
                </a:solidFill>
              </a:r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51B586-C580-4F5E-A8D1-AA5E3A07605B}" type="slidenum">
              <a:rPr lang="en-US" altLang="ja-JP">
                <a:solidFill>
                  <a:srgbClr val="000000"/>
                </a:solidFill>
              </a:r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标题和图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表占位符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9DE33C6B-B14E-4A43-A093-C2FEF80148FB}" type="slidenum">
              <a:rPr lang="en-US" altLang="ja-JP">
                <a:solidFill>
                  <a:srgbClr val="000000"/>
                </a:solidFill>
              </a:r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AEF2B1-E232-4E35-8F6A-BDFC3247D8DF}" type="slidenum">
              <a:rPr lang="en-US" altLang="ja-JP">
                <a:solidFill>
                  <a:srgbClr val="000000"/>
                </a:solidFill>
              </a:r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4C13A4-6139-438C-B96E-F4959617A040}" type="slidenum">
              <a:rPr lang="en-US" altLang="ja-JP">
                <a:solidFill>
                  <a:srgbClr val="000000"/>
                </a:solidFill>
              </a:r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300E92-D8C2-4CDF-B9A9-0F02F13C6D49}" type="slidenum">
              <a:rPr lang="en-US" altLang="ja-JP">
                <a:solidFill>
                  <a:srgbClr val="000000"/>
                </a:solidFill>
              </a:r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C1B027-B70A-4C7D-B838-F0B4B25A6B8B}" type="slidenum">
              <a:rPr lang="en-US" altLang="ja-JP">
                <a:solidFill>
                  <a:srgbClr val="000000"/>
                </a:solidFill>
              </a:r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18366A-76F4-45A4-BB9F-6B34D622779F}" type="slidenum">
              <a:rPr lang="en-US" altLang="ja-JP">
                <a:solidFill>
                  <a:srgbClr val="000000"/>
                </a:solidFill>
              </a:r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FF3DA5-9395-41DF-98CD-22CF34658BD9}" type="slidenum">
              <a:rPr lang="en-US" altLang="ja-JP">
                <a:solidFill>
                  <a:srgbClr val="000000"/>
                </a:solidFill>
              </a:r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66623B-8AAD-4E00-8521-56AD599BEB44}" type="slidenum">
              <a:rPr lang="en-US" altLang="ja-JP">
                <a:solidFill>
                  <a:srgbClr val="000000"/>
                </a:solidFill>
              </a:r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7085CF-51DA-4E49-944A-F45E89DE2222}" type="slidenum">
              <a:rPr lang="en-US" altLang="ja-JP">
                <a:solidFill>
                  <a:srgbClr val="000000"/>
                </a:solidFill>
              </a:r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0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115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5611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5611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l">
              <a:defRPr sz="1400">
                <a:solidFill>
                  <a:schemeClr val="tx1"/>
                </a:solidFill>
                <a:ea typeface="+mn-ea"/>
              </a:defRPr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611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400">
                <a:solidFill>
                  <a:schemeClr val="tx1"/>
                </a:solidFill>
                <a:ea typeface="+mn-ea"/>
              </a:defRPr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611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>
                <a:solidFill>
                  <a:schemeClr val="tx1"/>
                </a:solidFill>
                <a:ea typeface="+mn-ea"/>
              </a:defRPr>
            </a:lvl1pPr>
          </a:lstStyle>
          <a:p>
            <a:fld id="{BB7AF5DA-DF3A-4116-8CBB-C7FF40571060}" type="slidenum">
              <a:rPr lang="en-US" altLang="ja-JP">
                <a:solidFill>
                  <a:srgbClr val="000000"/>
                </a:solidFill>
              </a:r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pic>
        <p:nvPicPr>
          <p:cNvPr id="561159" name="Picture 7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6477000"/>
            <a:ext cx="9144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MS PGothic" panose="020B0600070205080204" pitchFamily="34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MS PGothic" panose="020B0600070205080204" pitchFamily="34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MS PGothic" panose="020B0600070205080204" pitchFamily="34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MS PGothic" panose="020B0600070205080204" pitchFamily="3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MS PGothic" panose="020B0600070205080204" pitchFamily="34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MS PGothic" panose="020B0600070205080204" pitchFamily="34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MS PGothic" panose="020B0600070205080204" pitchFamily="34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MS PGothic" panose="020B0600070205080204" pitchFamily="34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-27384"/>
            <a:ext cx="8686800" cy="1143000"/>
          </a:xfrm>
        </p:spPr>
        <p:txBody>
          <a:bodyPr/>
          <a:lstStyle/>
          <a:p>
            <a:pPr algn="l"/>
            <a:r>
              <a:rPr lang="en-US" altLang="ja-JP" sz="3600" b="1" i="1" u="sng" dirty="0" smtClean="0">
                <a:solidFill>
                  <a:srgbClr val="FF0000"/>
                </a:solidFill>
                <a:latin typeface="+mn-lt"/>
              </a:rPr>
              <a:t>NEW</a:t>
            </a:r>
            <a:r>
              <a:rPr lang="en-US" altLang="ja-JP" sz="3600" b="1" i="1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en-US" altLang="ja-JP" sz="3600" b="1" dirty="0" smtClean="0">
                <a:solidFill>
                  <a:srgbClr val="0070C0"/>
                </a:solidFill>
                <a:latin typeface="+mn-lt"/>
              </a:rPr>
              <a:t>   CEM3-G-WF</a:t>
            </a:r>
            <a:r>
              <a:rPr lang="en-US" altLang="ja-JP" sz="3200" dirty="0" smtClean="0">
                <a:solidFill>
                  <a:srgbClr val="0070C0"/>
                </a:solidFill>
                <a:latin typeface="+mj-ea"/>
              </a:rPr>
              <a:t> </a:t>
            </a:r>
            <a:r>
              <a:rPr lang="zh-CN" altLang="en-US" sz="2800" dirty="0" smtClean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无线</a:t>
            </a:r>
            <a:r>
              <a:rPr lang="en-US" altLang="zh-CN" sz="2800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LAN</a:t>
            </a:r>
            <a:r>
              <a:rPr lang="zh-CN" altLang="en-US" sz="2800" dirty="0" smtClean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通信数</a:t>
            </a:r>
            <a:r>
              <a:rPr lang="zh-CN" altLang="en-US" sz="2800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显</a:t>
            </a:r>
            <a:r>
              <a:rPr lang="zh-CN" altLang="en-US" sz="2800" dirty="0" smtClean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扭力</a:t>
            </a:r>
            <a:r>
              <a:rPr lang="zh-CN" altLang="en-US" sz="2800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扳手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59633" y="3212976"/>
            <a:ext cx="860404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l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zh-CN" altLang="en-US" sz="2400" dirty="0" smtClean="0">
                <a:solidFill>
                  <a:srgbClr val="000000"/>
                </a:solidFill>
                <a:latin typeface="宋体" panose="02010600030101010101" pitchFamily="2" charset="-122"/>
              </a:rPr>
              <a:t>支持</a:t>
            </a:r>
            <a:r>
              <a:rPr lang="en-US" altLang="zh-CN" sz="2400" dirty="0">
                <a:solidFill>
                  <a:srgbClr val="000000"/>
                </a:solidFill>
                <a:latin typeface="宋体" panose="02010600030101010101" pitchFamily="2" charset="-122"/>
              </a:rPr>
              <a:t>2.4GHz</a:t>
            </a:r>
            <a:r>
              <a:rPr lang="zh-CN" altLang="en-US" sz="2400" dirty="0">
                <a:solidFill>
                  <a:srgbClr val="000000"/>
                </a:solidFill>
                <a:latin typeface="宋体" panose="02010600030101010101" pitchFamily="2" charset="-122"/>
              </a:rPr>
              <a:t>和</a:t>
            </a:r>
            <a:r>
              <a:rPr lang="en-US" altLang="zh-CN" sz="2400" dirty="0">
                <a:solidFill>
                  <a:srgbClr val="000000"/>
                </a:solidFill>
                <a:latin typeface="宋体" panose="02010600030101010101" pitchFamily="2" charset="-122"/>
              </a:rPr>
              <a:t>5GHz</a:t>
            </a:r>
            <a:r>
              <a:rPr lang="zh-CN" altLang="en-US" sz="2400" dirty="0">
                <a:solidFill>
                  <a:srgbClr val="000000"/>
                </a:solidFill>
                <a:latin typeface="宋体" panose="02010600030101010101" pitchFamily="2" charset="-122"/>
              </a:rPr>
              <a:t>双频段，在不能使用</a:t>
            </a:r>
            <a:r>
              <a:rPr lang="en-US" altLang="zh-CN" sz="2400" dirty="0">
                <a:solidFill>
                  <a:srgbClr val="000000"/>
                </a:solidFill>
                <a:latin typeface="宋体" panose="02010600030101010101" pitchFamily="2" charset="-122"/>
              </a:rPr>
              <a:t>2.4GHz</a:t>
            </a:r>
            <a:r>
              <a:rPr lang="zh-CN" altLang="en-US" sz="2400" dirty="0">
                <a:solidFill>
                  <a:srgbClr val="000000"/>
                </a:solidFill>
                <a:latin typeface="宋体" panose="02010600030101010101" pitchFamily="2" charset="-122"/>
              </a:rPr>
              <a:t>的工作环境中可以使用</a:t>
            </a:r>
            <a:r>
              <a:rPr lang="en-US" altLang="zh-CN" sz="2400" dirty="0">
                <a:solidFill>
                  <a:srgbClr val="000000"/>
                </a:solidFill>
                <a:latin typeface="宋体" panose="02010600030101010101" pitchFamily="2" charset="-122"/>
              </a:rPr>
              <a:t>5GHz</a:t>
            </a:r>
            <a:r>
              <a:rPr lang="zh-CN" altLang="en-US" sz="2400" dirty="0">
                <a:solidFill>
                  <a:srgbClr val="000000"/>
                </a:solidFill>
                <a:latin typeface="宋体" panose="02010600030101010101" pitchFamily="2" charset="-122"/>
              </a:rPr>
              <a:t>。</a:t>
            </a:r>
          </a:p>
          <a:p>
            <a:pPr marL="342900" indent="-342900" algn="l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rgbClr val="000000"/>
                </a:solidFill>
                <a:latin typeface="宋体" panose="02010600030101010101" pitchFamily="2" charset="-122"/>
              </a:rPr>
              <a:t>根据工作情况，可以选择</a:t>
            </a:r>
            <a:r>
              <a:rPr lang="zh-CN" altLang="en-US" sz="2400" dirty="0" smtClean="0">
                <a:solidFill>
                  <a:srgbClr val="000000"/>
                </a:solidFill>
                <a:latin typeface="宋体" panose="02010600030101010101" pitchFamily="2" charset="-122"/>
              </a:rPr>
              <a:t>“检查模式</a:t>
            </a:r>
            <a:r>
              <a:rPr lang="en-US" altLang="zh-CN" sz="2400" dirty="0" smtClean="0">
                <a:solidFill>
                  <a:srgbClr val="000000"/>
                </a:solidFill>
                <a:latin typeface="宋体" panose="02010600030101010101" pitchFamily="2" charset="-122"/>
              </a:rPr>
              <a:t>BTS</a:t>
            </a:r>
            <a:r>
              <a:rPr lang="zh-CN" altLang="en-US" sz="2400" dirty="0" smtClean="0">
                <a:solidFill>
                  <a:srgbClr val="000000"/>
                </a:solidFill>
                <a:latin typeface="宋体" panose="02010600030101010101" pitchFamily="2" charset="-122"/>
              </a:rPr>
              <a:t>”</a:t>
            </a:r>
            <a:r>
              <a:rPr lang="zh-CN" altLang="en-US" sz="2400" dirty="0">
                <a:solidFill>
                  <a:srgbClr val="000000"/>
                </a:solidFill>
                <a:latin typeface="宋体" panose="02010600030101010101" pitchFamily="2" charset="-122"/>
              </a:rPr>
              <a:t>和“紧固</a:t>
            </a:r>
            <a:r>
              <a:rPr lang="zh-CN" altLang="en-US" sz="2400" dirty="0" smtClean="0">
                <a:solidFill>
                  <a:srgbClr val="000000"/>
                </a:solidFill>
                <a:latin typeface="宋体" panose="02010600030101010101" pitchFamily="2" charset="-122"/>
              </a:rPr>
              <a:t>模式</a:t>
            </a:r>
            <a:r>
              <a:rPr lang="en-US" altLang="zh-CN" sz="2400" dirty="0" smtClean="0">
                <a:solidFill>
                  <a:srgbClr val="000000"/>
                </a:solidFill>
                <a:latin typeface="宋体" panose="02010600030101010101" pitchFamily="2" charset="-122"/>
              </a:rPr>
              <a:t>BTD</a:t>
            </a:r>
            <a:r>
              <a:rPr lang="zh-CN" altLang="en-US" sz="2400" dirty="0" smtClean="0">
                <a:solidFill>
                  <a:srgbClr val="000000"/>
                </a:solidFill>
                <a:latin typeface="宋体" panose="02010600030101010101" pitchFamily="2" charset="-122"/>
              </a:rPr>
              <a:t>”</a:t>
            </a:r>
            <a:r>
              <a:rPr lang="zh-CN" altLang="en-US" sz="2400" dirty="0">
                <a:solidFill>
                  <a:srgbClr val="000000"/>
                </a:solidFill>
                <a:latin typeface="宋体" panose="02010600030101010101" pitchFamily="2" charset="-122"/>
              </a:rPr>
              <a:t>。</a:t>
            </a:r>
          </a:p>
          <a:p>
            <a:pPr marL="342900" indent="-342900" algn="l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rgbClr val="000000"/>
                </a:solidFill>
                <a:latin typeface="宋体" panose="02010600030101010101" pitchFamily="2" charset="-122"/>
              </a:rPr>
              <a:t>不仅可以直接连接无线</a:t>
            </a:r>
            <a:r>
              <a:rPr lang="en-US" altLang="zh-CN" sz="2400" dirty="0">
                <a:solidFill>
                  <a:srgbClr val="000000"/>
                </a:solidFill>
                <a:latin typeface="宋体" panose="02010600030101010101" pitchFamily="2" charset="-122"/>
              </a:rPr>
              <a:t>LAN</a:t>
            </a:r>
            <a:r>
              <a:rPr lang="zh-CN" altLang="en-US" sz="2400" dirty="0">
                <a:solidFill>
                  <a:srgbClr val="000000"/>
                </a:solidFill>
                <a:latin typeface="宋体" panose="02010600030101010101" pitchFamily="2" charset="-122"/>
              </a:rPr>
              <a:t>接入点，还可以直接连接平板终端。</a:t>
            </a:r>
          </a:p>
          <a:p>
            <a:pPr marL="342900" indent="-342900" algn="l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zh-CN" altLang="en-US" sz="2400" dirty="0" smtClean="0">
                <a:solidFill>
                  <a:srgbClr val="000000"/>
                </a:solidFill>
                <a:latin typeface="宋体" panose="02010600030101010101" pitchFamily="2" charset="-122"/>
              </a:rPr>
              <a:t>通信距离约</a:t>
            </a:r>
            <a:r>
              <a:rPr lang="en-US" altLang="zh-CN" sz="2400" dirty="0" smtClean="0">
                <a:solidFill>
                  <a:srgbClr val="000000"/>
                </a:solidFill>
                <a:latin typeface="宋体" panose="02010600030101010101" pitchFamily="2" charset="-122"/>
              </a:rPr>
              <a:t>50</a:t>
            </a:r>
            <a:r>
              <a:rPr lang="zh-CN" altLang="en-US" sz="2400" dirty="0" smtClean="0">
                <a:solidFill>
                  <a:srgbClr val="000000"/>
                </a:solidFill>
                <a:latin typeface="宋体" panose="02010600030101010101" pitchFamily="2" charset="-122"/>
              </a:rPr>
              <a:t>米。</a:t>
            </a:r>
            <a:endParaRPr lang="zh-CN" altLang="en-US" sz="2400" dirty="0">
              <a:solidFill>
                <a:srgbClr val="000000"/>
              </a:solidFill>
              <a:latin typeface="宋体" panose="02010600030101010101" pitchFamily="2" charset="-122"/>
            </a:endParaRPr>
          </a:p>
        </p:txBody>
      </p:sp>
      <p:pic>
        <p:nvPicPr>
          <p:cNvPr id="6" name="Picture 2" descr="C:\Users\S009\Desktop\1unnamed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6472" y="980728"/>
            <a:ext cx="7694135" cy="287052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438" y="1104478"/>
            <a:ext cx="8239125" cy="527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标题 1"/>
          <p:cNvSpPr>
            <a:spLocks noGrp="1"/>
          </p:cNvSpPr>
          <p:nvPr>
            <p:ph type="title"/>
          </p:nvPr>
        </p:nvSpPr>
        <p:spPr>
          <a:xfrm>
            <a:off x="0" y="-171400"/>
            <a:ext cx="8686800" cy="1143000"/>
          </a:xfrm>
        </p:spPr>
        <p:txBody>
          <a:bodyPr/>
          <a:lstStyle/>
          <a:p>
            <a:pPr algn="l"/>
            <a:r>
              <a:rPr lang="en-US" altLang="ja-JP" sz="3600" b="1" dirty="0" smtClean="0">
                <a:latin typeface="+mn-lt"/>
              </a:rPr>
              <a:t>CEM3-G-WF</a:t>
            </a:r>
            <a:r>
              <a:rPr lang="en-US" altLang="ja-JP" sz="3200" dirty="0" smtClean="0">
                <a:latin typeface="+mj-ea"/>
              </a:rPr>
              <a:t> </a:t>
            </a:r>
            <a:r>
              <a:rPr lang="zh-CN" altLang="en-US" sz="2800" dirty="0" smtClean="0">
                <a:latin typeface="宋体" panose="02010600030101010101" pitchFamily="2" charset="-122"/>
                <a:ea typeface="宋体" panose="02010600030101010101" pitchFamily="2" charset="-122"/>
              </a:rPr>
              <a:t>带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无线</a:t>
            </a:r>
            <a:r>
              <a:rPr lang="en-US" altLang="zh-CN" sz="2800" dirty="0">
                <a:latin typeface="宋体" panose="02010600030101010101" pitchFamily="2" charset="-122"/>
                <a:ea typeface="宋体" panose="02010600030101010101" pitchFamily="2" charset="-122"/>
              </a:rPr>
              <a:t>LAN</a:t>
            </a:r>
            <a:r>
              <a:rPr lang="zh-CN" altLang="en-US" sz="2800" dirty="0" smtClean="0">
                <a:latin typeface="宋体" panose="02010600030101010101" pitchFamily="2" charset="-122"/>
                <a:ea typeface="宋体" panose="02010600030101010101" pitchFamily="2" charset="-122"/>
              </a:rPr>
              <a:t>通信的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数字式扭力扳手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69109"/>
            <a:ext cx="6696744" cy="6384227"/>
          </a:xfrm>
        </p:spPr>
      </p:pic>
      <p:sp>
        <p:nvSpPr>
          <p:cNvPr id="3" name="文本框 2"/>
          <p:cNvSpPr txBox="1"/>
          <p:nvPr/>
        </p:nvSpPr>
        <p:spPr>
          <a:xfrm>
            <a:off x="859155" y="539750"/>
            <a:ext cx="736600" cy="5577840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zh-CN" altLang="en-US" sz="3600">
                <a:solidFill>
                  <a:srgbClr val="000000"/>
                </a:solidFill>
                <a:latin typeface="华文隶书" panose="02010800040101010101" charset="-122"/>
                <a:ea typeface="华文隶书" panose="02010800040101010101" charset="-122"/>
              </a:rPr>
              <a:t>东日扭矩数据管理系统产品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6"/>
          <p:cNvSpPr>
            <a:spLocks noChangeArrowheads="1"/>
          </p:cNvSpPr>
          <p:nvPr/>
        </p:nvSpPr>
        <p:spPr bwMode="auto">
          <a:xfrm>
            <a:off x="523240" y="229270"/>
            <a:ext cx="8097520" cy="679450"/>
          </a:xfrm>
          <a:prstGeom prst="rect">
            <a:avLst/>
          </a:prstGeom>
          <a:solidFill>
            <a:srgbClr val="FFFF00"/>
          </a:solidFill>
          <a:ln w="38100">
            <a:noFill/>
            <a:miter lim="800000"/>
          </a:ln>
        </p:spPr>
        <p:txBody>
          <a:bodyPr wrap="none" lIns="92075" tIns="46038" rIns="92075" bIns="46038" anchor="ctr"/>
          <a:lstStyle/>
          <a:p>
            <a:pPr algn="l" eaLnBrk="0" hangingPunct="0"/>
            <a:r>
              <a:rPr lang="zh-CN" altLang="en-US" sz="3600" b="1" dirty="0" smtClean="0">
                <a:solidFill>
                  <a:srgbClr val="000000"/>
                </a:solidFill>
                <a:latin typeface="宋体" panose="02010600030101010101" pitchFamily="2" charset="-122"/>
              </a:rPr>
              <a:t>功能对比</a:t>
            </a:r>
            <a:endParaRPr lang="ja-JP" altLang="en-US" sz="3600" b="1" dirty="0">
              <a:solidFill>
                <a:srgbClr val="000000"/>
              </a:solidFill>
              <a:latin typeface="宋体" panose="02010600030101010101" pitchFamily="2" charset="-122"/>
            </a:endParaRPr>
          </a:p>
        </p:txBody>
      </p:sp>
      <p:graphicFrame>
        <p:nvGraphicFramePr>
          <p:cNvPr id="2" name="表格 1"/>
          <p:cNvGraphicFramePr/>
          <p:nvPr>
            <p:extLst>
              <p:ext uri="{D42A27DB-BD31-4B8C-83A1-F6EECF244321}">
                <p14:modId xmlns:p14="http://schemas.microsoft.com/office/powerpoint/2010/main" val="941197116"/>
              </p:ext>
            </p:extLst>
          </p:nvPr>
        </p:nvGraphicFramePr>
        <p:xfrm>
          <a:off x="523875" y="1052736"/>
          <a:ext cx="8096250" cy="52426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"/>
                <a:gridCol w="1333500"/>
                <a:gridCol w="2314575"/>
                <a:gridCol w="1876425"/>
                <a:gridCol w="1885950"/>
              </a:tblGrid>
              <a:tr h="277638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endParaRPr lang="en-US" altLang="en-US" sz="1100" b="0" dirty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1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LS/FH系列</a:t>
                      </a:r>
                      <a:endParaRPr lang="en-US" altLang="en-US" sz="1100" b="1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1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CSPFD/FDD(-AD)系列</a:t>
                      </a:r>
                      <a:endParaRPr lang="en-US" altLang="en-US" sz="1100" b="1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1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CEM-BTS/BTD/BTA系列</a:t>
                      </a:r>
                      <a:endParaRPr lang="en-US" altLang="en-US" sz="1100" b="1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1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CEM-WF系列</a:t>
                      </a:r>
                      <a:endParaRPr lang="en-US" altLang="en-US" sz="1100" b="1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4BC"/>
                    </a:solidFill>
                  </a:tcPr>
                </a:tc>
              </a:tr>
              <a:tr h="293541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1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扭力范围</a:t>
                      </a:r>
                      <a:endParaRPr lang="en-US" altLang="en-US" sz="1100" b="1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2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2－280Nm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2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2－280Nm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2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2－850Nm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2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2－850Nm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5D9F1"/>
                    </a:solidFill>
                  </a:tcPr>
                </a:tc>
              </a:tr>
              <a:tr h="959475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1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功能特点</a:t>
                      </a:r>
                      <a:endParaRPr lang="en-US" altLang="en-US" sz="1100" b="1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1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仅传输开关信号</a:t>
                      </a:r>
                      <a:endParaRPr lang="en-US" altLang="en-US" sz="11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2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 双向通信，对数据收集并作出判断；</a:t>
                      </a:r>
                    </a:p>
                    <a:p>
                      <a:pPr indent="0">
                        <a:buNone/>
                      </a:pPr>
                      <a:r>
                        <a:rPr lang="zh-CN" sz="12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2 FDD（-AD）可检测二次扭紧；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2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1.BTS单向传输；</a:t>
                      </a:r>
                    </a:p>
                    <a:p>
                      <a:pPr indent="0">
                        <a:buNone/>
                      </a:pPr>
                      <a:r>
                        <a:rPr lang="zh-CN" sz="12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2.BTD双向传输</a:t>
                      </a:r>
                    </a:p>
                    <a:p>
                      <a:pPr indent="0">
                        <a:buNone/>
                      </a:pPr>
                      <a:r>
                        <a:rPr lang="zh-CN" sz="12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3.BTA双向传输并可上传角度；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200" b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双向通信，电脑可下发任务数据给扳手。</a:t>
                      </a:r>
                      <a:endParaRPr lang="en-US" altLang="en-US" sz="1200" b="0" dirty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9D9"/>
                    </a:solidFill>
                  </a:tcPr>
                </a:tc>
              </a:tr>
              <a:tr h="478412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1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二次紧固</a:t>
                      </a:r>
                    </a:p>
                    <a:p>
                      <a:pPr indent="0" algn="ctr">
                        <a:buNone/>
                      </a:pPr>
                      <a:r>
                        <a:rPr lang="zh-CN" sz="11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检测</a:t>
                      </a:r>
                      <a:endParaRPr lang="en-US" altLang="en-US" sz="1100" b="1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1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无</a:t>
                      </a:r>
                      <a:endParaRPr lang="en-US" altLang="en-US" sz="11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2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FDD/FDD-AD有</a:t>
                      </a:r>
                      <a:r>
                        <a:rPr lang="en-US" sz="12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 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2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BTA有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2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无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7DEE8"/>
                    </a:solidFill>
                  </a:tcPr>
                </a:tc>
              </a:tr>
              <a:tr h="292878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1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软件</a:t>
                      </a:r>
                      <a:endParaRPr lang="en-US" altLang="en-US" sz="1100" b="1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1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无</a:t>
                      </a:r>
                      <a:endParaRPr lang="en-US" altLang="en-US" sz="11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2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定制专业软件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2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标准软件TDMS/定制软件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2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定制专业软件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9D9"/>
                    </a:solidFill>
                  </a:tcPr>
                </a:tc>
              </a:tr>
              <a:tr h="515519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1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适用范围</a:t>
                      </a:r>
                      <a:endParaRPr lang="en-US" altLang="en-US" sz="1100" b="1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1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 生产节拍快；</a:t>
                      </a:r>
                    </a:p>
                    <a:p>
                      <a:pPr indent="0">
                        <a:buNone/>
                      </a:pPr>
                      <a:r>
                        <a:rPr lang="zh-CN" sz="11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2 无扭力数据要求。</a:t>
                      </a:r>
                      <a:endParaRPr lang="en-US" altLang="en-US" sz="11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200" b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 生产节拍快；</a:t>
                      </a:r>
                    </a:p>
                    <a:p>
                      <a:pPr indent="0">
                        <a:buNone/>
                      </a:pPr>
                      <a:r>
                        <a:rPr lang="zh-CN" sz="1200" b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2 电动拧紧机作业不了的工位；</a:t>
                      </a:r>
                      <a:endParaRPr lang="en-US" altLang="en-US" sz="1200" b="0" dirty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7DEE8"/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2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1.生产节拍慢；2. 精度要求高；</a:t>
                      </a:r>
                    </a:p>
                    <a:p>
                      <a:pPr indent="0">
                        <a:buNone/>
                      </a:pPr>
                      <a:r>
                        <a:rPr lang="zh-CN" sz="12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3.BTS多用于抽检、移动测量；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7DE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292878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1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电池续航</a:t>
                      </a:r>
                      <a:endParaRPr lang="en-US" altLang="en-US" sz="1100" b="1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1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FH约48万次</a:t>
                      </a:r>
                      <a:endParaRPr lang="en-US" altLang="en-US" sz="11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200" b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约12小时</a:t>
                      </a:r>
                      <a:endParaRPr lang="en-US" altLang="en-US" sz="1200" b="0" dirty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9D9"/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2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约8小时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293541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1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电池</a:t>
                      </a:r>
                      <a:endParaRPr lang="en-US" altLang="en-US" sz="1100" b="1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1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LS无/FH 7号电池</a:t>
                      </a:r>
                      <a:endParaRPr lang="en-US" altLang="en-US" sz="11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2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2节七号电池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7DEE8"/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2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镍氢充电电池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7DE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292878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1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通讯方式</a:t>
                      </a:r>
                      <a:endParaRPr lang="en-US" altLang="en-US" sz="1100" b="1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9D9"/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200" b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2.4GHZ无线电（FHSS（跳频）</a:t>
                      </a:r>
                      <a:endParaRPr lang="en-US" altLang="en-US" sz="1200" b="0" dirty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2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蓝牙传输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1200" b="0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2.4g/5g</a:t>
                      </a:r>
                      <a:r>
                        <a:rPr lang="zh-CN" sz="1200" b="0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无线</a:t>
                      </a:r>
                      <a:r>
                        <a:rPr lang="zh-CN" sz="1200" b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网络</a:t>
                      </a:r>
                      <a:endParaRPr lang="en-US" altLang="en-US" sz="1200" b="0" dirty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9D9"/>
                    </a:solidFill>
                  </a:tcPr>
                </a:tc>
              </a:tr>
              <a:tr h="292878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1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通讯距离</a:t>
                      </a:r>
                      <a:endParaRPr lang="en-US" altLang="en-US" sz="1100" b="1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7DEE8"/>
                    </a:solidFill>
                  </a:tcPr>
                </a:tc>
                <a:tc gridSpan="3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1200" b="0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</a:t>
                      </a:r>
                      <a:r>
                        <a:rPr lang="zh-CN" sz="1200" b="0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0</a:t>
                      </a:r>
                      <a:r>
                        <a:rPr lang="zh-CN" sz="1200" b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m</a:t>
                      </a:r>
                      <a:r>
                        <a:rPr lang="zh-CN" sz="1200" b="0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-</a:t>
                      </a:r>
                      <a:r>
                        <a:rPr lang="en-US" altLang="zh-CN" sz="1200" b="0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20</a:t>
                      </a:r>
                      <a:r>
                        <a:rPr lang="zh-CN" sz="1200" b="0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m</a:t>
                      </a:r>
                      <a:r>
                        <a:rPr lang="zh-CN" sz="1200" b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（建议</a:t>
                      </a:r>
                      <a:r>
                        <a:rPr lang="zh-CN" sz="1200" b="0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</a:t>
                      </a:r>
                      <a:r>
                        <a:rPr lang="en-US" altLang="zh-CN" sz="1200" b="0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5</a:t>
                      </a:r>
                      <a:r>
                        <a:rPr lang="zh-CN" sz="1200" b="0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米内</a:t>
                      </a:r>
                      <a:r>
                        <a:rPr lang="zh-CN" sz="1200" b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通讯最理想）</a:t>
                      </a:r>
                      <a:endParaRPr lang="en-US" altLang="en-US" sz="1200" b="0" dirty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7DE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0m-50m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7DEE8"/>
                    </a:solidFill>
                  </a:tcPr>
                </a:tc>
              </a:tr>
              <a:tr h="737497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1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优点</a:t>
                      </a:r>
                      <a:endParaRPr lang="en-US" altLang="en-US" sz="1100" b="1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1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型号选择多</a:t>
                      </a:r>
                      <a:endParaRPr lang="en-US" altLang="en-US" sz="11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2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1.适合高节拍流水线作业；</a:t>
                      </a:r>
                    </a:p>
                    <a:p>
                      <a:pPr indent="0">
                        <a:buNone/>
                      </a:pPr>
                      <a:r>
                        <a:rPr lang="zh-CN" sz="12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2.符合工人使用习惯。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2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1.一把扳手可实现多个扭矩值的上传，节约成本；</a:t>
                      </a:r>
                    </a:p>
                    <a:p>
                      <a:pPr indent="0">
                        <a:buNone/>
                      </a:pPr>
                      <a:r>
                        <a:rPr lang="zh-CN" sz="12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2.可移动作业。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2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1.可接收多任务切换作业；</a:t>
                      </a:r>
                    </a:p>
                    <a:p>
                      <a:pPr indent="0">
                        <a:buNone/>
                      </a:pPr>
                      <a:r>
                        <a:rPr lang="zh-CN" sz="12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2.传输距离远。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9D9"/>
                    </a:solidFill>
                  </a:tcPr>
                </a:tc>
              </a:tr>
              <a:tr h="515519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1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缺点</a:t>
                      </a:r>
                      <a:endParaRPr lang="en-US" altLang="en-US" sz="1100" b="1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100" b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不传输扭力数据</a:t>
                      </a:r>
                      <a:endParaRPr lang="en-US" altLang="en-US" sz="1100" b="0" dirty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2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一个扭矩值配一把扳手，成本高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7DEE8"/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sz="1200" b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操作节奏比较慢，需要改变工人操作习惯，对操作员工有一定负担。</a:t>
                      </a:r>
                      <a:endParaRPr lang="en-US" altLang="en-US" sz="1200" b="0" dirty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7DE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MS PGothic"/>
        <a:cs typeface=""/>
      </a:majorFont>
      <a:minorFont>
        <a:latin typeface="Arial"/>
        <a:ea typeface="MS P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3366FF">
            <a:alpha val="50000"/>
          </a:srgbClr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ctr" defTabSz="7620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1" lang="ja-JP" altLang="en-US" sz="2800" b="0" i="0" u="none" strike="noStrike" cap="none" normalizeH="0" baseline="0" smtClean="0">
            <a:ln>
              <a:noFill/>
            </a:ln>
            <a:solidFill>
              <a:srgbClr val="FF3300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3366FF">
            <a:alpha val="50000"/>
          </a:srgbClr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ctr" defTabSz="7620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1" lang="ja-JP" altLang="en-US" sz="2800" b="0" i="0" u="none" strike="noStrike" cap="none" normalizeH="0" baseline="0" smtClean="0">
            <a:ln>
              <a:noFill/>
            </a:ln>
            <a:solidFill>
              <a:srgbClr val="FF3300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904</TotalTime>
  <Words>591</Words>
  <Application>Microsoft Office PowerPoint</Application>
  <PresentationFormat>如螢幕大小 (4:3)</PresentationFormat>
  <Paragraphs>70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MS PGothic</vt:lpstr>
      <vt:lpstr>宋体</vt:lpstr>
      <vt:lpstr>华文隶书</vt:lpstr>
      <vt:lpstr>Arial</vt:lpstr>
      <vt:lpstr>Times New Roman</vt:lpstr>
      <vt:lpstr>2_標準デザイン</vt:lpstr>
      <vt:lpstr>NEW    CEM3-G-WF 无线LAN通信数显扭力扳手</vt:lpstr>
      <vt:lpstr>CEM3-G-WF 带无线LAN通信的数字式扭力扳手</vt:lpstr>
      <vt:lpstr>PowerPoint 簡報</vt:lpstr>
      <vt:lpstr>PowerPoint 簡報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ｽﾗｲﾄﾞ ﾀｲﾄﾙなし</dc:title>
  <dc:creator>営業部</dc:creator>
  <cp:lastModifiedBy>Mike Wang Hoi Sang</cp:lastModifiedBy>
  <cp:revision>704</cp:revision>
  <cp:lastPrinted>2017-02-27T15:00:00Z</cp:lastPrinted>
  <dcterms:created xsi:type="dcterms:W3CDTF">1999-12-09T09:48:00Z</dcterms:created>
  <dcterms:modified xsi:type="dcterms:W3CDTF">2022-01-06T13:49:40Z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2052-11.1.0.9739</vt:lpwstr>
  </property>
</Properties>
</file>